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4"/>
  </p:notesMasterIdLst>
  <p:sldIdLst>
    <p:sldId id="299" r:id="rId2"/>
    <p:sldId id="297" r:id="rId3"/>
    <p:sldId id="300" r:id="rId4"/>
    <p:sldId id="260" r:id="rId5"/>
    <p:sldId id="305" r:id="rId6"/>
    <p:sldId id="261" r:id="rId7"/>
    <p:sldId id="262" r:id="rId8"/>
    <p:sldId id="266" r:id="rId9"/>
    <p:sldId id="267" r:id="rId10"/>
    <p:sldId id="271" r:id="rId11"/>
    <p:sldId id="309" r:id="rId12"/>
    <p:sldId id="310" r:id="rId13"/>
    <p:sldId id="313" r:id="rId14"/>
    <p:sldId id="311" r:id="rId15"/>
    <p:sldId id="308" r:id="rId16"/>
    <p:sldId id="301" r:id="rId17"/>
    <p:sldId id="307" r:id="rId18"/>
    <p:sldId id="272" r:id="rId19"/>
    <p:sldId id="315" r:id="rId20"/>
    <p:sldId id="318" r:id="rId21"/>
    <p:sldId id="282" r:id="rId22"/>
    <p:sldId id="283" r:id="rId23"/>
    <p:sldId id="284" r:id="rId24"/>
    <p:sldId id="286" r:id="rId25"/>
    <p:sldId id="276" r:id="rId26"/>
    <p:sldId id="277" r:id="rId27"/>
    <p:sldId id="290" r:id="rId28"/>
    <p:sldId id="294" r:id="rId29"/>
    <p:sldId id="293" r:id="rId30"/>
    <p:sldId id="295" r:id="rId31"/>
    <p:sldId id="289" r:id="rId32"/>
    <p:sldId id="322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ael Blumenschein" initials="MB" lastIdx="2" clrIdx="0">
    <p:extLst>
      <p:ext uri="{19B8F6BF-5375-455C-9EA6-DF929625EA0E}">
        <p15:presenceInfo xmlns:p15="http://schemas.microsoft.com/office/powerpoint/2012/main" userId="94ac061c2d8357f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D4D4D"/>
    <a:srgbClr val="C9C0EE"/>
    <a:srgbClr val="9C8C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3265" autoAdjust="0"/>
  </p:normalViewPr>
  <p:slideViewPr>
    <p:cSldViewPr snapToGrid="0">
      <p:cViewPr varScale="1">
        <p:scale>
          <a:sx n="118" d="100"/>
          <a:sy n="118" d="100"/>
        </p:scale>
        <p:origin x="178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7B9D45-2B3C-4B9F-850F-05159F5ECC4A}" type="datetimeFigureOut">
              <a:rPr lang="en-US" smtClean="0"/>
              <a:t>30-Oct-18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24613-70D6-4A9A-987A-82D7E3AEF305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209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SMARTexplore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novel, table-based VA approach to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understand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clusters, correlations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complex patters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HD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Result of 3 year collaboration (health psychologists)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----------------------------------------------------------------------------------------------------------------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TALK GIVEN @ IEEE VAST </a:t>
            </a:r>
            <a:r>
              <a:rPr lang="en-US" sz="1200" b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(http://ieeevis.org/year/2018/info/call-participation/vast-paper-types)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2018-10-25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you find it useful, please 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cite as follows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Blumenschein, Michael, et al. "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SMARTexplore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Simplifying High-Dimensional Data Analysis through a Table-Based Visual Analytics Approach." 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IEEE Conference on Visual Analytics Science and Technology (VAST) (2018)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BibTex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@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inproceedings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{blumenschein2018smartexplore,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title={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SMARTexplore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Simplifying High-Dimensional Data Analysis through a Table-Based Visual Analytics Approach},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author={Blumenschein, Michael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Behrisch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Michael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Schmid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Stefanie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Butscher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Simon and Wahl, Deborah R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Villinger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Karoline and Renner, Britta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Reiterer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Harald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Keim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Daniel A},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booktitle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={IEEE Conference on Visual Analytics Science and Technology (VAST) 2018},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year={2018}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}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412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First, very simple view of our tool </a:t>
            </a:r>
            <a:r>
              <a:rPr lang="en-US" dirty="0" err="1" smtClean="0"/>
              <a:t>SMARTexplore</a:t>
            </a: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Meals</a:t>
            </a:r>
            <a:r>
              <a:rPr lang="en-US" baseline="0" dirty="0" smtClean="0"/>
              <a:t> are grouped by their type (breakfast, lunch, supper, coffee break, snack)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Dimensions are grouped by their semantic meaning (nutrition, ingredients, motives, and so 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Mostly numerical dimensions -&gt; mean value is represented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Dark red -&gt; high value, white -&gt; low mean value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6101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Breakfast has the highest amount of sugar and carbohydrate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1281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consists mainly of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Milk products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Cereals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err="1" smtClean="0"/>
              <a:t>Fruites</a:t>
            </a:r>
            <a:r>
              <a:rPr lang="en-US" baseline="0" dirty="0" smtClean="0"/>
              <a:t>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Candy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772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the main reasons participants consumed these meals are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 established habit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Natural concerns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Health and weight control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7057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lunch and supper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Main ingredients are meat, vegetables, potatoes, fish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And interestingly a particular lunch has been selected by price, convenience and hunger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34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Pattern only visible if dimensions / columns are sorted properly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support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Sorting by visual similarity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Sorting by average descriptor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Also rows/columns combined using a matrix reordering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265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SMARTexplore</a:t>
            </a:r>
            <a:r>
              <a:rPr lang="en-US" dirty="0" smtClean="0"/>
              <a:t> supports</a:t>
            </a:r>
            <a:r>
              <a:rPr lang="en-US" baseline="0" dirty="0" smtClean="0"/>
              <a:t> </a:t>
            </a:r>
            <a:r>
              <a:rPr lang="en-US" b="1" baseline="0" dirty="0" smtClean="0"/>
              <a:t>not only numerical data</a:t>
            </a:r>
            <a:r>
              <a:rPr lang="en-US" baseline="0" dirty="0" smtClean="0"/>
              <a:t>, but can also analyze </a:t>
            </a:r>
            <a:r>
              <a:rPr lang="en-US" b="1" baseline="0" dirty="0" smtClean="0"/>
              <a:t>subspaces with a mixtur</a:t>
            </a:r>
            <a:r>
              <a:rPr lang="en-US" baseline="0" dirty="0" smtClean="0"/>
              <a:t>e of different types.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Idea: do </a:t>
            </a:r>
            <a:r>
              <a:rPr lang="en-US" b="1" baseline="0" dirty="0" smtClean="0"/>
              <a:t>not encode the actual data</a:t>
            </a:r>
            <a:r>
              <a:rPr lang="en-US" baseline="0" dirty="0" smtClean="0"/>
              <a:t> </a:t>
            </a:r>
            <a:r>
              <a:rPr lang="en-US" b="1" baseline="0" dirty="0" smtClean="0"/>
              <a:t>descriptor</a:t>
            </a:r>
            <a:r>
              <a:rPr lang="en-US" baseline="0" dirty="0" smtClean="0"/>
              <a:t>, but </a:t>
            </a:r>
            <a:r>
              <a:rPr lang="en-US" b="1" baseline="0" dirty="0" smtClean="0"/>
              <a:t>the deviation or difference </a:t>
            </a:r>
            <a:r>
              <a:rPr lang="en-US" baseline="0" dirty="0" smtClean="0"/>
              <a:t>between a descriptor and the overall dimension.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numerical and binary: mean between the group and the dimension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categorical the difference between the frequency histograms.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Then map this to the </a:t>
            </a:r>
            <a:r>
              <a:rPr lang="en-US" baseline="0" dirty="0" err="1" smtClean="0"/>
              <a:t>colormap</a:t>
            </a:r>
            <a:r>
              <a:rPr lang="en-US" baseline="0" dirty="0" smtClean="0"/>
              <a:t> where dark color correspond to a high deviation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</a:t>
            </a:r>
            <a:r>
              <a:rPr lang="en-US" b="1" baseline="0" dirty="0" smtClean="0"/>
              <a:t>red color in the last row </a:t>
            </a:r>
            <a:r>
              <a:rPr lang="en-US" baseline="0" dirty="0" smtClean="0"/>
              <a:t>means that </a:t>
            </a:r>
            <a:r>
              <a:rPr lang="en-US" b="1" baseline="0" dirty="0" smtClean="0"/>
              <a:t>snacks have the highest deviation for </a:t>
            </a:r>
            <a:r>
              <a:rPr lang="en-US" baseline="0" dirty="0" smtClean="0"/>
              <a:t>most dimensions of the subspace.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BUT, we do not know whether the values are high/low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4079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then, </a:t>
            </a:r>
            <a:r>
              <a:rPr lang="en-US" baseline="0" dirty="0" smtClean="0"/>
              <a:t>Peter and Emma can </a:t>
            </a:r>
            <a:r>
              <a:rPr lang="en-US" b="1" baseline="0" dirty="0" smtClean="0"/>
              <a:t>investigate the actual values or distribution</a:t>
            </a:r>
            <a:r>
              <a:rPr lang="en-US" baseline="0" dirty="0" smtClean="0"/>
              <a:t>, e.g., by adding a overlay</a:t>
            </a:r>
          </a:p>
          <a:p>
            <a:r>
              <a:rPr lang="en-US" baseline="0" dirty="0" smtClean="0"/>
              <a:t>They can see, for example, the different distributions.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68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Interaction with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SMARTable</a:t>
            </a: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Concept is based on commonly used tools like excel.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the particular example, we want to investigate whether age affects eating behavior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30397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SMARTexplore</a:t>
            </a:r>
            <a:r>
              <a:rPr lang="en-US" dirty="0" smtClean="0"/>
              <a:t> supports different normalizing strategies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Two examples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Linearly</a:t>
            </a:r>
            <a:r>
              <a:rPr lang="en-US" baseline="0" dirty="0" smtClean="0"/>
              <a:t> normalize </a:t>
            </a:r>
            <a:r>
              <a:rPr lang="en-US" b="1" baseline="0" dirty="0" smtClean="0"/>
              <a:t>per dimension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Allows to compare dimensions with a </a:t>
            </a:r>
            <a:r>
              <a:rPr lang="en-US" b="1" baseline="0" dirty="0" smtClean="0"/>
              <a:t>different scale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See for example that older people (last row) consume more fat, potatoes, fruits, </a:t>
            </a:r>
            <a:r>
              <a:rPr lang="en-US" baseline="0" dirty="0" err="1" smtClean="0"/>
              <a:t>etc</a:t>
            </a:r>
            <a:r>
              <a:rPr lang="en-US" baseline="0" dirty="0" smtClean="0"/>
              <a:t> than younger people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Linearly normalize </a:t>
            </a:r>
            <a:r>
              <a:rPr lang="en-US" b="1" baseline="0" dirty="0" smtClean="0"/>
              <a:t>per subspace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If dimensions have the same scale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Compare individual descriptors across the entire subspace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For example: motives in data: values between 1-4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Generally: pleasure, hunger, visual appealing and liking have the </a:t>
            </a:r>
            <a:r>
              <a:rPr lang="en-US" b="1" baseline="0" dirty="0" smtClean="0"/>
              <a:t>highest value </a:t>
            </a:r>
            <a:r>
              <a:rPr lang="en-US" baseline="0" dirty="0" smtClean="0"/>
              <a:t>but differ slightly among the different age groups.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Pulse</a:t>
            </a:r>
            <a:r>
              <a:rPr lang="en-US" baseline="0" dirty="0" smtClean="0"/>
              <a:t> = </a:t>
            </a:r>
            <a:r>
              <a:rPr lang="en-US" baseline="0" dirty="0" err="1" smtClean="0"/>
              <a:t>Hülsenfrucht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8689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Application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task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started collaboration.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 psych.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Emma, Peter;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b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Their primary research question is: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What do people eat?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 much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Which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motives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 they have to eat a particular dish?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Does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surrounding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like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whom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eat,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eat, and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when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you eat, influence the eating behavior?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ultimately: what is the relation to health and how can we help to support a healthier food consumption?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800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5482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SMARTexplore</a:t>
            </a:r>
            <a:r>
              <a:rPr lang="en-US" dirty="0" smtClean="0"/>
              <a:t> supports a recursive drill-down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SMARTable</a:t>
            </a:r>
            <a:r>
              <a:rPr lang="en-US" baseline="0" dirty="0" smtClean="0"/>
              <a:t> will be converted into a Stacked </a:t>
            </a:r>
            <a:r>
              <a:rPr lang="en-US" baseline="0" dirty="0" err="1" smtClean="0"/>
              <a:t>SMARTable</a:t>
            </a:r>
            <a:r>
              <a:rPr lang="en-US" baseline="0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 the left, we can see that each age group is </a:t>
            </a:r>
            <a:r>
              <a:rPr lang="en-US" b="1" baseline="0" dirty="0" smtClean="0"/>
              <a:t>recursively</a:t>
            </a:r>
            <a:r>
              <a:rPr lang="en-US" baseline="0" dirty="0" smtClean="0"/>
              <a:t> </a:t>
            </a:r>
            <a:r>
              <a:rPr lang="en-US" b="1" baseline="0" dirty="0" smtClean="0"/>
              <a:t>grouped</a:t>
            </a:r>
            <a:r>
              <a:rPr lang="en-US" baseline="0" dirty="0" smtClean="0"/>
              <a:t> into female vs. male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Glyphs get a bit more complex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On the left, we</a:t>
            </a:r>
            <a:r>
              <a:rPr lang="en-US" baseline="0" dirty="0" smtClean="0"/>
              <a:t> see the original value for the age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On the top-right: female per age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Bottom-right: male per age group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Check whether glyph has a consistent color: male and female is identical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 whether they are different.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4354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Here:</a:t>
            </a:r>
            <a:r>
              <a:rPr lang="en-US" baseline="0" dirty="0" smtClean="0"/>
              <a:t> female (top) eat more vegetables than male (bottom) </a:t>
            </a:r>
          </a:p>
          <a:p>
            <a:r>
              <a:rPr lang="en-US" baseline="0" dirty="0" smtClean="0"/>
              <a:t>although the average value is rather in the middle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6671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can select this descriptor</a:t>
            </a:r>
          </a:p>
          <a:p>
            <a:r>
              <a:rPr lang="en-US" dirty="0" smtClean="0"/>
              <a:t>And then</a:t>
            </a:r>
            <a:r>
              <a:rPr lang="en-US" baseline="0" dirty="0" smtClean="0"/>
              <a:t> perform a nearest neighbor search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3616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SMARTexplore</a:t>
            </a:r>
            <a:r>
              <a:rPr lang="en-US" dirty="0" smtClean="0"/>
              <a:t> highlights the most similar patterns. </a:t>
            </a:r>
          </a:p>
          <a:p>
            <a:r>
              <a:rPr lang="en-US" dirty="0" smtClean="0"/>
              <a:t>Degree of similarity can be adjusted using a slider (similar to entire dimensions)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969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University dataset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Missing</a:t>
            </a:r>
            <a:r>
              <a:rPr lang="en-US" baseline="0" dirty="0" smtClean="0"/>
              <a:t> values using texture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Tooltip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Table lens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4725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Can we trust the patterns which we perceive?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this example:</a:t>
            </a:r>
            <a:r>
              <a:rPr lang="en-US" dirty="0" smtClean="0"/>
              <a:t> Grouped meals by calories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First row: low</a:t>
            </a:r>
            <a:r>
              <a:rPr lang="en-US" baseline="0" dirty="0" smtClean="0"/>
              <a:t> calorie meals, last row: high calorie meals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can see the following patterns: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Correlation between calories and nutrition (middle subspace)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 smtClean="0"/>
              <a:t>Meals with low calories </a:t>
            </a: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with </a:t>
            </a:r>
            <a:r>
              <a:rPr lang="en-US" sz="12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low calories </a:t>
            </a: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are related to the motive </a:t>
            </a:r>
            <a:r>
              <a:rPr lang="en-US" sz="12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health</a:t>
            </a: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and </a:t>
            </a:r>
            <a:r>
              <a:rPr lang="en-US" sz="12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weight control</a:t>
            </a: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and the </a:t>
            </a:r>
            <a:r>
              <a:rPr lang="en-US" sz="12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ingredient</a:t>
            </a:r>
            <a:r>
              <a:rPr lang="en-US" sz="1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is mainly </a:t>
            </a:r>
            <a:r>
              <a:rPr lang="en-US" sz="12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fruits.</a:t>
            </a: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can we trust these patterns?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implemented various overlays for missing values, tooltips and a table lens for detail analysis.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more interestingly, we look into statistics 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0466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aseline="0" dirty="0" smtClean="0"/>
              <a:t>A typical test to answer this is computing an ANOVA.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383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typical test is a t-test.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3998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</a:t>
            </a:r>
            <a:r>
              <a:rPr lang="en-US" baseline="0" dirty="0" smtClean="0"/>
              <a:t>e add visual overlays to mark statistical significance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Squares for significant descriptors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Green for significant dimensions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More possible encodings (see paper)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can see that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motives for low calories are statistically significant,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different descriptors for nutrition as well,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but not the ingredient fruit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297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Capture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analyze the 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eal eating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behavior – super interesting dataset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Participants of a large-scale study – capture every meal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by taking a picture, 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Answer questions about their surroundings and motives</a:t>
            </a:r>
          </a:p>
          <a:p>
            <a:pPr marL="628650" marR="0" lvl="1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Peter and Emma, our domain experts , manually extracted the nutrition and ingredients added it to the dataset.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92235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main</a:t>
            </a:r>
            <a:r>
              <a:rPr lang="en-US" b="1" baseline="0" dirty="0" smtClean="0"/>
              <a:t> difficulty </a:t>
            </a:r>
            <a:r>
              <a:rPr lang="en-US" baseline="0" dirty="0" smtClean="0"/>
              <a:t>when computing statistics is the </a:t>
            </a:r>
            <a:r>
              <a:rPr lang="en-US" b="1" baseline="0" dirty="0" smtClean="0"/>
              <a:t>appropriate selection of the test</a:t>
            </a:r>
            <a:r>
              <a:rPr lang="en-US" baseline="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as it </a:t>
            </a:r>
            <a:r>
              <a:rPr lang="en-US" b="1" baseline="0" dirty="0" smtClean="0"/>
              <a:t>depends</a:t>
            </a:r>
            <a:r>
              <a:rPr lang="en-US" baseline="0" dirty="0" smtClean="0"/>
              <a:t> on </a:t>
            </a:r>
            <a:r>
              <a:rPr lang="en-US" b="1" baseline="0" dirty="0" smtClean="0"/>
              <a:t>various assumptions or preconditions</a:t>
            </a:r>
            <a:r>
              <a:rPr lang="en-US" baseline="0" dirty="0" smtClean="0"/>
              <a:t>,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such as data type, whether dimensions are normally distributed, and so 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 this image, we see some of the rules for numerical dimensions with their preconditions</a:t>
            </a:r>
            <a:br>
              <a:rPr lang="en-US" baseline="0" dirty="0" smtClean="0"/>
            </a:br>
            <a:r>
              <a:rPr lang="en-US" baseline="0" dirty="0" smtClean="0"/>
              <a:t>based an Andy Field.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err="1" smtClean="0"/>
              <a:t>SMARTexplore</a:t>
            </a:r>
            <a:r>
              <a:rPr lang="en-US" baseline="0" dirty="0" smtClean="0"/>
              <a:t> checks all preconditions and automatically selects the right test for you,</a:t>
            </a:r>
            <a:br>
              <a:rPr lang="en-US" baseline="0" dirty="0" smtClean="0"/>
            </a:br>
            <a:r>
              <a:rPr lang="en-US" b="1" baseline="0" dirty="0" smtClean="0"/>
              <a:t>so you don’t have to check the appropriate test for every separate dimension.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Of course, users can overwrite this recommendation and “just” fix the test to their needs. </a:t>
            </a: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549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Ideas</a:t>
            </a:r>
            <a:r>
              <a:rPr lang="en-US" b="1" baseline="0" dirty="0" smtClean="0"/>
              <a:t> for future work</a:t>
            </a:r>
            <a:r>
              <a:rPr lang="en-US" baseline="0" dirty="0" smtClean="0"/>
              <a:t> are based on </a:t>
            </a:r>
            <a:r>
              <a:rPr lang="en-US" dirty="0" smtClean="0"/>
              <a:t>user feedback during the different evaluation sessions.</a:t>
            </a:r>
          </a:p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already support different possibilities for data aggregation, including clustering on a subset</a:t>
            </a:r>
            <a:r>
              <a:rPr lang="en-US" baseline="0" dirty="0" smtClean="0"/>
              <a:t> of dimensions.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However, </a:t>
            </a:r>
            <a:r>
              <a:rPr lang="en-US" b="1" baseline="0" dirty="0" smtClean="0"/>
              <a:t>users need some hypothesis</a:t>
            </a:r>
            <a:r>
              <a:rPr lang="en-US" baseline="0" dirty="0" smtClean="0"/>
              <a:t> of the data to start the analysis.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want to support the hypothesis generation and add algorithms which can propose aggregations and recommend useful clusters.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We want</a:t>
            </a:r>
            <a:r>
              <a:rPr lang="en-US" baseline="0" dirty="0" smtClean="0"/>
              <a:t> to </a:t>
            </a:r>
            <a:r>
              <a:rPr lang="en-US" b="1" baseline="0" dirty="0" smtClean="0"/>
              <a:t>add more data types</a:t>
            </a:r>
            <a:r>
              <a:rPr lang="en-US" baseline="0" dirty="0" smtClean="0"/>
              <a:t>, in particular time series. </a:t>
            </a:r>
            <a:br>
              <a:rPr lang="en-US" baseline="0" dirty="0" smtClean="0"/>
            </a:br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Layout flexibility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dirty="0" smtClean="0"/>
              <a:t>Other visualizations</a:t>
            </a:r>
            <a:r>
              <a:rPr lang="en-US" baseline="0" dirty="0" smtClean="0"/>
              <a:t> such as scatter plots and parallel coordinates have great advantages as well.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So it would be nice to change back and forth between classical approaches and the </a:t>
            </a:r>
            <a:r>
              <a:rPr lang="en-US" baseline="0" dirty="0" err="1" smtClean="0"/>
              <a:t>SMARTable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endParaRPr lang="en-US" baseline="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Add analytical provenance by an explicit gallery view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32584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Feel free to</a:t>
            </a:r>
            <a:r>
              <a:rPr lang="en-US" baseline="0" dirty="0" smtClean="0"/>
              <a:t> explore our online prototype, where you can upload your own data as well.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Or download a version to your machine.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The source code will be soon.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313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Dataset; not too many records,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than 50 dimensions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Vis perspective – difficult/interesting – dimensions form semantic groups + mixture of numerical/categorical/binary features. 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Started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collaboration: applying state-of-the-art techniques for MD and HD such as PCP, SP, SPLOM, linear and non-linear projections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194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usage: Excel, SPSS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Change mental model: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from original representation (table) and abstract representation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Back to the table to check findings and statistic validation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627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Why not go the other way round?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Instead mapping data to abstract representations, we inject VA concepts into the table format.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13 requirements for table-based VA approaches which supports identification and understanding of patterns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Based on these requirements, we developed </a:t>
            </a:r>
            <a:r>
              <a:rPr lang="en-US" baseline="0" dirty="0" err="1" smtClean="0"/>
              <a:t>SMARTexplore</a:t>
            </a:r>
            <a:r>
              <a:rPr lang="en-US" baseline="0" dirty="0" smtClean="0"/>
              <a:t> with the following main features.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8127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Idea of </a:t>
            </a:r>
            <a:r>
              <a:rPr lang="en-US" baseline="0" dirty="0" err="1" smtClean="0"/>
              <a:t>SMARTexplore</a:t>
            </a:r>
            <a:r>
              <a:rPr lang="en-US" baseline="0" dirty="0" smtClean="0"/>
              <a:t>: simple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Dimensions can be grouped into </a:t>
            </a:r>
            <a:r>
              <a:rPr lang="en-US" b="1" baseline="0" dirty="0" smtClean="0"/>
              <a:t>semantically</a:t>
            </a:r>
            <a:r>
              <a:rPr lang="en-US" baseline="0" dirty="0" smtClean="0"/>
              <a:t> meaningful subspaces.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Either manually by domain knowledge or pattern-driven by a clustering algorithm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5244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Data records can be grouped into clusters, e.g.,</a:t>
            </a:r>
            <a:r>
              <a:rPr lang="en-US" baseline="0" dirty="0" smtClean="0"/>
              <a:t> by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A clustering algorithm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Given categories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Binning of numerical dimensions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Domain knowledge</a:t>
            </a:r>
            <a:endParaRPr lang="en-US" dirty="0" smtClean="0"/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628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 smtClean="0"/>
              <a:t>For each cluster /</a:t>
            </a:r>
            <a:r>
              <a:rPr lang="en-US" baseline="0" dirty="0" smtClean="0"/>
              <a:t> dimension combination </a:t>
            </a:r>
            <a:r>
              <a:rPr lang="en-US" baseline="0" dirty="0" smtClean="0">
                <a:sym typeface="Wingdings" panose="05000000000000000000" pitchFamily="2" charset="2"/>
              </a:rPr>
              <a:t> aggregated value  descriptor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For categorical data: for example frequency distribution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For numerical data: statistics such as mean, variance, or standard deviation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For binary: ratio between true/false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>
                <a:sym typeface="Wingdings" panose="05000000000000000000" pitchFamily="2" charset="2"/>
              </a:rPr>
              <a:t>Of course: subspaces with mixed dimensions exist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 smtClean="0"/>
              <a:t>We call this </a:t>
            </a:r>
            <a:r>
              <a:rPr lang="en-US" b="1" baseline="0" dirty="0" smtClean="0"/>
              <a:t>structured table</a:t>
            </a:r>
            <a:r>
              <a:rPr lang="en-US" baseline="0" dirty="0" smtClean="0"/>
              <a:t> with </a:t>
            </a:r>
            <a:r>
              <a:rPr lang="en-US" b="1" baseline="0" dirty="0" smtClean="0"/>
              <a:t>aggregated features</a:t>
            </a:r>
            <a:r>
              <a:rPr lang="en-US" baseline="0" dirty="0" smtClean="0"/>
              <a:t> a </a:t>
            </a:r>
            <a:r>
              <a:rPr lang="en-US" baseline="0" dirty="0" err="1" smtClean="0"/>
              <a:t>SMARTable</a:t>
            </a:r>
            <a:r>
              <a:rPr lang="en-US" baseline="0" dirty="0" smtClean="0"/>
              <a:t>. </a:t>
            </a:r>
            <a:endParaRPr lang="en-US" dirty="0" smtClean="0"/>
          </a:p>
          <a:p>
            <a:endParaRPr lang="en-US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724613-70D6-4A9A-987A-82D7E3AEF3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73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2068206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rgbClr val="0070C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58149"/>
            <a:ext cx="9144000" cy="1025237"/>
          </a:xfrm>
        </p:spPr>
        <p:txBody>
          <a:bodyPr/>
          <a:lstStyle>
            <a:lvl1pPr marL="0" indent="0" algn="ctr">
              <a:buNone/>
              <a:defRPr sz="240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9447FB9C-E8C1-4722-8E8E-C89CB6DBA145}" type="datetime1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AB18ED46-D77B-48C5-A15C-97721BB4DD74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extfeld 6"/>
          <p:cNvSpPr txBox="1"/>
          <p:nvPr/>
        </p:nvSpPr>
        <p:spPr>
          <a:xfrm>
            <a:off x="1902693" y="559398"/>
            <a:ext cx="838661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noProof="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University of Konstanz</a:t>
            </a:r>
            <a:br>
              <a:rPr lang="en-US" sz="2400" noProof="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400" noProof="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Data Analysis</a:t>
            </a:r>
            <a:r>
              <a:rPr lang="en-US" sz="2400" baseline="0" noProof="0" dirty="0" smtClean="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and Visualization Group</a:t>
            </a:r>
            <a:endParaRPr lang="en-US" sz="2400" noProof="0" dirty="0" smtClean="0">
              <a:solidFill>
                <a:schemeClr val="bg1">
                  <a:lumMod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10" name="Picture 3" descr="UniKonstanz_Logo_Optimum_sRGB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57" t="20396" r="17847" b="32634"/>
          <a:stretch/>
        </p:blipFill>
        <p:spPr bwMode="auto">
          <a:xfrm>
            <a:off x="1182433" y="551234"/>
            <a:ext cx="902335" cy="881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LOGOWITHOUTTEXT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6895" y="442240"/>
            <a:ext cx="1160780" cy="1115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51878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72941-70D7-4EB8-8F6B-C332F1F5274F}" type="datetime1">
              <a:rPr lang="en-US" smtClean="0"/>
              <a:t>30-Oct-18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9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>
            <a:lvl1pPr>
              <a:defRPr>
                <a:solidFill>
                  <a:srgbClr val="0070C0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9141D-E48C-43CE-829D-4F73DDAD96FD}" type="datetime1">
              <a:rPr lang="en-US" smtClean="0"/>
              <a:t>30-Oct-18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586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  <a:lvl2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2pPr>
            <a:lvl3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3pPr>
            <a:lvl4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4pPr>
            <a:lvl5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5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5" y="6564929"/>
            <a:ext cx="945663" cy="293077"/>
          </a:xfrm>
        </p:spPr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861A33D1-F864-48EF-AED0-46265F5CC983}" type="datetime1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945661" y="6559028"/>
            <a:ext cx="4714139" cy="298977"/>
          </a:xfrm>
        </p:spPr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11414452" y="6564929"/>
            <a:ext cx="777549" cy="293077"/>
          </a:xfrm>
        </p:spPr>
        <p:txBody>
          <a:bodyPr/>
          <a:lstStyle>
            <a:lvl1pPr>
              <a:defRPr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AB18ED46-D77B-48C5-A15C-97721BB4DD74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2817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OfficinaSansITCStd Book" panose="02000506040000020004" pitchFamily="50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F9523-8C96-4F2D-85B5-B31E6CCF8D5C}" type="datetime1">
              <a:rPr lang="en-US" smtClean="0"/>
              <a:t>30-Oct-18</a:t>
            </a:fld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930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OfficinaSansITCStd Book" panose="02000506040000020004" pitchFamily="50" charset="0"/>
              </a:defRPr>
            </a:lvl1pPr>
            <a:lvl2pPr>
              <a:defRPr>
                <a:latin typeface="OfficinaSansITCStd Book" panose="02000506040000020004" pitchFamily="50" charset="0"/>
              </a:defRPr>
            </a:lvl2pPr>
            <a:lvl3pPr>
              <a:defRPr>
                <a:latin typeface="OfficinaSansITCStd Book" panose="02000506040000020004" pitchFamily="50" charset="0"/>
              </a:defRPr>
            </a:lvl3pPr>
            <a:lvl4pPr>
              <a:defRPr>
                <a:latin typeface="OfficinaSansITCStd Book" panose="02000506040000020004" pitchFamily="50" charset="0"/>
              </a:defRPr>
            </a:lvl4pPr>
            <a:lvl5pPr>
              <a:defRPr>
                <a:latin typeface="OfficinaSansITCStd Book" panose="02000506040000020004" pitchFamily="50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OfficinaSansITCStd Book" panose="02000506040000020004" pitchFamily="50" charset="0"/>
              </a:defRPr>
            </a:lvl1pPr>
            <a:lvl2pPr>
              <a:defRPr>
                <a:latin typeface="OfficinaSansITCStd Book" panose="02000506040000020004" pitchFamily="50" charset="0"/>
              </a:defRPr>
            </a:lvl2pPr>
            <a:lvl3pPr>
              <a:defRPr>
                <a:latin typeface="OfficinaSansITCStd Book" panose="02000506040000020004" pitchFamily="50" charset="0"/>
              </a:defRPr>
            </a:lvl3pPr>
            <a:lvl4pPr>
              <a:defRPr>
                <a:latin typeface="OfficinaSansITCStd Book" panose="02000506040000020004" pitchFamily="50" charset="0"/>
              </a:defRPr>
            </a:lvl4pPr>
            <a:lvl5pPr>
              <a:defRPr>
                <a:latin typeface="OfficinaSansITCStd Book" panose="02000506040000020004" pitchFamily="50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34D68E-7589-4E11-A919-5E661CBD19AF}" type="datetime1">
              <a:rPr lang="en-US" smtClean="0"/>
              <a:t>30-Oct-18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2383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>
            <a:lvl1pPr>
              <a:defRPr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OfficinaSansITCStd Book" panose="02000506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>
            <a:lvl1pPr>
              <a:defRPr>
                <a:latin typeface="OfficinaSansITCStd Book" panose="02000506040000020004" pitchFamily="50" charset="0"/>
              </a:defRPr>
            </a:lvl1pPr>
            <a:lvl2pPr>
              <a:defRPr>
                <a:latin typeface="OfficinaSansITCStd Book" panose="02000506040000020004" pitchFamily="50" charset="0"/>
              </a:defRPr>
            </a:lvl2pPr>
            <a:lvl3pPr>
              <a:defRPr>
                <a:latin typeface="OfficinaSansITCStd Book" panose="02000506040000020004" pitchFamily="50" charset="0"/>
              </a:defRPr>
            </a:lvl3pPr>
            <a:lvl4pPr>
              <a:defRPr>
                <a:latin typeface="OfficinaSansITCStd Book" panose="02000506040000020004" pitchFamily="50" charset="0"/>
              </a:defRPr>
            </a:lvl4pPr>
            <a:lvl5pPr>
              <a:defRPr>
                <a:latin typeface="OfficinaSansITCStd Book" panose="02000506040000020004" pitchFamily="50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OfficinaSansITCStd Book" panose="02000506040000020004" pitchFamily="50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>
            <a:lvl1pPr>
              <a:defRPr>
                <a:latin typeface="OfficinaSansITCStd Book" panose="02000506040000020004" pitchFamily="50" charset="0"/>
              </a:defRPr>
            </a:lvl1pPr>
            <a:lvl2pPr>
              <a:defRPr>
                <a:latin typeface="OfficinaSansITCStd Book" panose="02000506040000020004" pitchFamily="50" charset="0"/>
              </a:defRPr>
            </a:lvl2pPr>
            <a:lvl3pPr>
              <a:defRPr>
                <a:latin typeface="OfficinaSansITCStd Book" panose="02000506040000020004" pitchFamily="50" charset="0"/>
              </a:defRPr>
            </a:lvl3pPr>
            <a:lvl4pPr>
              <a:defRPr>
                <a:latin typeface="OfficinaSansITCStd Book" panose="02000506040000020004" pitchFamily="50" charset="0"/>
              </a:defRPr>
            </a:lvl4pPr>
            <a:lvl5pPr>
              <a:defRPr>
                <a:latin typeface="OfficinaSansITCStd Book" panose="02000506040000020004" pitchFamily="50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363A4-DFFF-4FFD-8D40-E33E955A9423}" type="datetime1">
              <a:rPr lang="en-US" smtClean="0"/>
              <a:t>30-Oct-18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51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B3331-9699-42AB-9E51-B48F18E0DB99}" type="datetime1">
              <a:rPr lang="en-US" smtClean="0"/>
              <a:t>30-Oct-18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020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B3F08-AEA6-471C-8823-36B99A6F0DCC}" type="datetime1">
              <a:rPr lang="en-US" smtClean="0"/>
              <a:t>30-Oct-18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616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3200">
                <a:latin typeface="OfficinaSansITCStd Book" panose="02000506040000020004" pitchFamily="50" charset="0"/>
              </a:defRPr>
            </a:lvl1pPr>
            <a:lvl2pPr>
              <a:defRPr sz="2800">
                <a:latin typeface="OfficinaSansITCStd Book" panose="02000506040000020004" pitchFamily="50" charset="0"/>
              </a:defRPr>
            </a:lvl2pPr>
            <a:lvl3pPr>
              <a:defRPr sz="2400">
                <a:latin typeface="OfficinaSansITCStd Book" panose="02000506040000020004" pitchFamily="50" charset="0"/>
              </a:defRPr>
            </a:lvl3pPr>
            <a:lvl4pPr>
              <a:defRPr sz="2000">
                <a:latin typeface="OfficinaSansITCStd Book" panose="02000506040000020004" pitchFamily="50" charset="0"/>
              </a:defRPr>
            </a:lvl4pPr>
            <a:lvl5pPr>
              <a:defRPr sz="2000">
                <a:latin typeface="OfficinaSansITCStd Book" panose="02000506040000020004" pitchFamily="50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fficinaSansITCStd Book" panose="02000506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657C9-F07D-46D3-B67A-A981526295EE}" type="datetime1">
              <a:rPr lang="en-US" smtClean="0"/>
              <a:t>30-Oct-18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01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solidFill>
                  <a:srgbClr val="0070C0"/>
                </a:solidFill>
                <a:latin typeface="OfficinaSansITCStd Book" panose="02000506040000020004" pitchFamily="50" charset="0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OfficinaSansITCStd Book" panose="02000506040000020004" pitchFamily="50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OfficinaSansITCStd Book" panose="02000506040000020004" pitchFamily="50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0F132-6D23-4BAC-B7AF-F7C84225A244}" type="datetime1">
              <a:rPr lang="en-US" smtClean="0"/>
              <a:t>30-Oct-18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796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172281" y="316919"/>
            <a:ext cx="10956235" cy="6602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12915" y="1428059"/>
            <a:ext cx="10515600" cy="4601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en-US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" y="6564929"/>
            <a:ext cx="945663" cy="293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795DC573-8621-4AB4-BA3E-1CF860D933EF}" type="datetime1">
              <a:rPr lang="en-US" smtClean="0"/>
              <a:pPr/>
              <a:t>30-Oct-18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46235" y="6559028"/>
            <a:ext cx="4701236" cy="2989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endParaRPr lang="en-US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425328" y="6564929"/>
            <a:ext cx="777549" cy="29307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fld id="{AB18ED46-D77B-48C5-A15C-97721BB4DD74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26" name="Picture 2" descr="fadedBar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" y="-1587"/>
            <a:ext cx="12204992" cy="119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745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50000"/>
              <a:lumOff val="50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Microsoft JhengHei Light" panose="020B0304030504040204" pitchFamily="34" charset="-128"/>
          <a:ea typeface="Microsoft JhengHei Light" panose="020B0304030504040204" pitchFamily="34" charset="-128"/>
          <a:cs typeface="Microsoft JhengHei Light" panose="020B0304030504040204" pitchFamily="34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5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3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7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215873" y="295275"/>
            <a:ext cx="11768328" cy="1909763"/>
          </a:xfrm>
          <a:prstGeom prst="rect">
            <a:avLst/>
          </a:prstGeom>
          <a:blipFill dpi="0" rotWithShape="1">
            <a:blip r:embed="rId3">
              <a:alphaModFix amt="39000"/>
            </a:blip>
            <a:srcRect/>
            <a:stretch>
              <a:fillRect t="-29109" b="-208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25398" y="1849512"/>
            <a:ext cx="1176832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4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SMARTexplore</a:t>
            </a:r>
            <a:r>
              <a:rPr lang="en-US" sz="4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</a:t>
            </a:r>
            <a:r>
              <a:rPr lang="en-US" sz="35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Simplifying High-Dimensional Data Analysis through a </a:t>
            </a:r>
            <a:r>
              <a:rPr lang="en-US" sz="35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Table-Based Visual Analytics Approach </a:t>
            </a:r>
            <a:endParaRPr lang="en-US" sz="35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25398" y="3721521"/>
            <a:ext cx="11768328" cy="2387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kern="1200">
                <a:solidFill>
                  <a:schemeClr val="bg1">
                    <a:lumMod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</a:lstStyle>
          <a:p>
            <a:pPr algn="ctr">
              <a:lnSpc>
                <a:spcPts val="2500"/>
              </a:lnSpc>
              <a:spcAft>
                <a:spcPts val="1200"/>
              </a:spcAft>
            </a:pPr>
            <a:r>
              <a:rPr lang="en-US" sz="22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M. Blumenschein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M.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Behrisch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Schmid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S. </a:t>
            </a:r>
            <a:r>
              <a:rPr lang="en-US" sz="22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Butscher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</a:t>
            </a:r>
          </a:p>
          <a:p>
            <a:pPr algn="ctr">
              <a:lnSpc>
                <a:spcPts val="2500"/>
              </a:lnSpc>
            </a:pP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. R. Wahl, K.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Villinger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B. Renner, H.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Reiterer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and D. A. </a:t>
            </a:r>
            <a:r>
              <a:rPr lang="en-US" sz="22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Keim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>
              <a:lnSpc>
                <a:spcPct val="100000"/>
              </a:lnSpc>
              <a:spcBef>
                <a:spcPts val="1800"/>
              </a:spcBef>
            </a:pPr>
            <a:r>
              <a:rPr lang="en-US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University of Konstanz, Germany     </a:t>
            </a:r>
            <a:r>
              <a:rPr lang="en-US" sz="1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Harvard University, USA 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4874" y="6278306"/>
            <a:ext cx="2662177" cy="457200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4130" y="6186866"/>
            <a:ext cx="1317402" cy="548640"/>
          </a:xfrm>
          <a:prstGeom prst="rect">
            <a:avLst/>
          </a:prstGeom>
        </p:spPr>
      </p:pic>
      <p:sp>
        <p:nvSpPr>
          <p:cNvPr id="12" name="AutoShape 2" descr="http://subspace.dbvis.de/smart-profile-explorer-v1.0/images/dbvis-with-label.0894e496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483" y="6186866"/>
            <a:ext cx="1507306" cy="548640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29" y="6186866"/>
            <a:ext cx="1226013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342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</p:spTree>
    <p:extLst>
      <p:ext uri="{BB962C8B-B14F-4D97-AF65-F5344CB8AC3E}">
        <p14:creationId xmlns:p14="http://schemas.microsoft.com/office/powerpoint/2010/main" val="131220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  <p:sp>
        <p:nvSpPr>
          <p:cNvPr id="5" name="Rechteck 4"/>
          <p:cNvSpPr/>
          <p:nvPr/>
        </p:nvSpPr>
        <p:spPr>
          <a:xfrm>
            <a:off x="2208810" y="2042556"/>
            <a:ext cx="581891" cy="33250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2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  <p:sp>
        <p:nvSpPr>
          <p:cNvPr id="5" name="Rechteck 4"/>
          <p:cNvSpPr/>
          <p:nvPr/>
        </p:nvSpPr>
        <p:spPr>
          <a:xfrm>
            <a:off x="4381994" y="2007913"/>
            <a:ext cx="1413164" cy="33250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05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  <p:sp>
        <p:nvSpPr>
          <p:cNvPr id="5" name="Rechteck 4"/>
          <p:cNvSpPr/>
          <p:nvPr/>
        </p:nvSpPr>
        <p:spPr>
          <a:xfrm>
            <a:off x="7683334" y="2027215"/>
            <a:ext cx="1021279" cy="332509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723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  <p:sp>
        <p:nvSpPr>
          <p:cNvPr id="5" name="Rechteck 4"/>
          <p:cNvSpPr/>
          <p:nvPr/>
        </p:nvSpPr>
        <p:spPr>
          <a:xfrm>
            <a:off x="2992578" y="2221667"/>
            <a:ext cx="1543796" cy="47403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7184571" y="2221667"/>
            <a:ext cx="1043805" cy="343403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81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of different meal types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915" y="3931138"/>
            <a:ext cx="10515600" cy="2098599"/>
          </a:xfrm>
        </p:spPr>
        <p:txBody>
          <a:bodyPr/>
          <a:lstStyle/>
          <a:p>
            <a:r>
              <a:rPr lang="en-US" dirty="0" smtClean="0"/>
              <a:t>Records are grouped by </a:t>
            </a:r>
            <a:r>
              <a:rPr lang="en-US" b="1" u="sng" dirty="0" smtClean="0"/>
              <a:t>meal type</a:t>
            </a:r>
          </a:p>
          <a:p>
            <a:r>
              <a:rPr lang="en-US" b="1" u="sng" dirty="0" smtClean="0"/>
              <a:t>Semantic grouping</a:t>
            </a:r>
            <a:r>
              <a:rPr lang="en-US" dirty="0" smtClean="0"/>
              <a:t> of dimensions</a:t>
            </a:r>
          </a:p>
          <a:p>
            <a:endParaRPr lang="en-US" dirty="0" smtClean="0"/>
          </a:p>
          <a:p>
            <a:r>
              <a:rPr lang="en-US" b="1" u="sng" dirty="0" smtClean="0"/>
              <a:t>Automatic sorting </a:t>
            </a:r>
            <a:r>
              <a:rPr lang="en-US" dirty="0" smtClean="0"/>
              <a:t>of dimensions by visual similarity or avg. descriptor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278" y="1335653"/>
            <a:ext cx="11730891" cy="200953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8376" y="3329560"/>
            <a:ext cx="3799498" cy="470296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745784" y="3412308"/>
            <a:ext cx="914400" cy="32043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</a:p>
        </p:txBody>
      </p:sp>
      <p:cxnSp>
        <p:nvCxnSpPr>
          <p:cNvPr id="12" name="Gerade Verbindung mit Pfeil 11"/>
          <p:cNvCxnSpPr/>
          <p:nvPr/>
        </p:nvCxnSpPr>
        <p:spPr>
          <a:xfrm>
            <a:off x="3133969" y="3252141"/>
            <a:ext cx="2540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>
            <a:off x="6107723" y="3252141"/>
            <a:ext cx="2540000" cy="0"/>
          </a:xfrm>
          <a:prstGeom prst="straightConnector1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0907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with mixed data types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9" y="6074343"/>
            <a:ext cx="11128515" cy="7092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038" t="6564" r="3477" b="5546"/>
          <a:stretch/>
        </p:blipFill>
        <p:spPr>
          <a:xfrm>
            <a:off x="546409" y="1315844"/>
            <a:ext cx="5129561" cy="2888166"/>
          </a:xfrm>
          <a:prstGeom prst="rect">
            <a:avLst/>
          </a:prstGeom>
        </p:spPr>
      </p:pic>
      <p:grpSp>
        <p:nvGrpSpPr>
          <p:cNvPr id="21" name="Gruppieren 20"/>
          <p:cNvGrpSpPr/>
          <p:nvPr/>
        </p:nvGrpSpPr>
        <p:grpSpPr>
          <a:xfrm>
            <a:off x="3490333" y="3836021"/>
            <a:ext cx="5408339" cy="2234856"/>
            <a:chOff x="3490333" y="3836021"/>
            <a:chExt cx="5408339" cy="2234856"/>
          </a:xfrm>
        </p:grpSpPr>
        <p:cxnSp>
          <p:nvCxnSpPr>
            <p:cNvPr id="13" name="Gerade Verbindung mit Pfeil 12"/>
            <p:cNvCxnSpPr/>
            <p:nvPr/>
          </p:nvCxnSpPr>
          <p:spPr>
            <a:xfrm flipV="1">
              <a:off x="3490334" y="3836021"/>
              <a:ext cx="0" cy="1795345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feld 14"/>
            <p:cNvSpPr txBox="1"/>
            <p:nvPr/>
          </p:nvSpPr>
          <p:spPr>
            <a:xfrm>
              <a:off x="3490333" y="5156477"/>
              <a:ext cx="5408339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2000" b="1" dirty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n</a:t>
              </a:r>
              <a:r>
                <a:rPr lang="en-US" sz="2000" b="1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umerical + binary dimension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/>
              </a:r>
              <a:b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</a:b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- value = | </a:t>
              </a:r>
              <a:r>
                <a:rPr lang="en-US" sz="2000" dirty="0" err="1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mean</a:t>
              </a:r>
              <a:r>
                <a:rPr lang="en-US" sz="2000" baseline="-25000" dirty="0" err="1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group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 – </a:t>
              </a:r>
              <a:r>
                <a:rPr lang="en-US" sz="2000" dirty="0" err="1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mean</a:t>
              </a:r>
              <a:r>
                <a:rPr lang="en-US" sz="2000" baseline="-25000" dirty="0" err="1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dimension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 |</a:t>
              </a:r>
            </a:p>
          </p:txBody>
        </p:sp>
      </p:grpSp>
      <p:grpSp>
        <p:nvGrpSpPr>
          <p:cNvPr id="22" name="Gruppieren 21"/>
          <p:cNvGrpSpPr/>
          <p:nvPr/>
        </p:nvGrpSpPr>
        <p:grpSpPr>
          <a:xfrm>
            <a:off x="4337826" y="3211553"/>
            <a:ext cx="5408339" cy="1940308"/>
            <a:chOff x="4337826" y="3211553"/>
            <a:chExt cx="5408339" cy="1940308"/>
          </a:xfrm>
        </p:grpSpPr>
        <p:cxnSp>
          <p:nvCxnSpPr>
            <p:cNvPr id="14" name="Gerade Verbindung mit Pfeil 13"/>
            <p:cNvCxnSpPr/>
            <p:nvPr/>
          </p:nvCxnSpPr>
          <p:spPr>
            <a:xfrm flipV="1">
              <a:off x="4337826" y="3211553"/>
              <a:ext cx="0" cy="1522140"/>
            </a:xfrm>
            <a:prstGeom prst="straightConnector1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feld 17"/>
            <p:cNvSpPr txBox="1"/>
            <p:nvPr/>
          </p:nvSpPr>
          <p:spPr>
            <a:xfrm>
              <a:off x="4337826" y="4237461"/>
              <a:ext cx="5408339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2000" b="1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categorical dimension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/>
              </a:r>
              <a:b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</a:b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- value = </a:t>
              </a:r>
              <a:r>
                <a:rPr lang="en-US" sz="2000" dirty="0" err="1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Eucl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. distance between frequency histograms</a:t>
              </a:r>
            </a:p>
          </p:txBody>
        </p:sp>
      </p:grpSp>
      <p:grpSp>
        <p:nvGrpSpPr>
          <p:cNvPr id="8" name="Gruppieren 7"/>
          <p:cNvGrpSpPr/>
          <p:nvPr/>
        </p:nvGrpSpPr>
        <p:grpSpPr>
          <a:xfrm>
            <a:off x="5207000" y="2641584"/>
            <a:ext cx="2230861" cy="1321421"/>
            <a:chOff x="5207000" y="2641584"/>
            <a:chExt cx="2230861" cy="1321421"/>
          </a:xfrm>
        </p:grpSpPr>
        <p:cxnSp>
          <p:nvCxnSpPr>
            <p:cNvPr id="6" name="Gerader Verbinder 5"/>
            <p:cNvCxnSpPr/>
            <p:nvPr/>
          </p:nvCxnSpPr>
          <p:spPr>
            <a:xfrm flipH="1">
              <a:off x="5207000" y="2971800"/>
              <a:ext cx="1239953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feld 6"/>
            <p:cNvSpPr txBox="1"/>
            <p:nvPr/>
          </p:nvSpPr>
          <p:spPr>
            <a:xfrm>
              <a:off x="6523461" y="2641584"/>
              <a:ext cx="914400" cy="132142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2000" b="1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high-value</a:t>
              </a:r>
            </a:p>
            <a:p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- highest </a:t>
              </a:r>
              <a:r>
                <a:rPr lang="en-US" sz="2000" i="1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deviation</a:t>
              </a:r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 from dimension </a:t>
              </a:r>
              <a:r>
                <a:rPr lang="en-US" sz="2000" i="1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taste</a:t>
              </a:r>
            </a:p>
            <a:p>
              <a:r>
                <a:rPr lang="en-US" sz="20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- but no information about the actual value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49793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Subspace with mixed data types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049" y="6074343"/>
            <a:ext cx="11128515" cy="709253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4"/>
          <a:srcRect l="1038" t="6564" r="3477" b="5546"/>
          <a:stretch/>
        </p:blipFill>
        <p:spPr>
          <a:xfrm>
            <a:off x="546409" y="1315844"/>
            <a:ext cx="5129561" cy="2888166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5"/>
          <a:srcRect l="1726" t="3711" r="4615" b="13892"/>
          <a:stretch/>
        </p:blipFill>
        <p:spPr>
          <a:xfrm>
            <a:off x="6434253" y="1315844"/>
            <a:ext cx="5084957" cy="288816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490333" y="5156477"/>
            <a:ext cx="540833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b="1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umerical + binary dimension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- value = | </a:t>
            </a:r>
            <a:r>
              <a:rPr lang="en-US" sz="2000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  <a:r>
              <a:rPr lang="en-US" sz="2000" baseline="-25000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group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– </a:t>
            </a:r>
            <a:r>
              <a:rPr lang="en-US" sz="2000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mean</a:t>
            </a:r>
            <a:r>
              <a:rPr lang="en-US" sz="2000" baseline="-25000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dimension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|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4337826" y="4237461"/>
            <a:ext cx="5408339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categorical dimension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- value = </a:t>
            </a:r>
            <a:r>
              <a:rPr lang="en-US" sz="2000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Eucl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. distance between frequency histograms</a:t>
            </a:r>
          </a:p>
        </p:txBody>
      </p:sp>
      <p:cxnSp>
        <p:nvCxnSpPr>
          <p:cNvPr id="16" name="Gerade Verbindung mit Pfeil 15"/>
          <p:cNvCxnSpPr/>
          <p:nvPr/>
        </p:nvCxnSpPr>
        <p:spPr>
          <a:xfrm flipV="1">
            <a:off x="3490334" y="3836021"/>
            <a:ext cx="0" cy="1795345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 flipV="1">
            <a:off x="4337826" y="3211553"/>
            <a:ext cx="0" cy="152214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fik 18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91371" y="1399972"/>
            <a:ext cx="833565" cy="661007"/>
          </a:xfrm>
          <a:prstGeom prst="rect">
            <a:avLst/>
          </a:prstGeom>
        </p:spPr>
      </p:pic>
      <p:pic>
        <p:nvPicPr>
          <p:cNvPr id="20" name="Grafik 19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73038" y="1618329"/>
            <a:ext cx="618031" cy="526778"/>
          </a:xfrm>
          <a:prstGeom prst="rect">
            <a:avLst/>
          </a:prstGeom>
        </p:spPr>
      </p:pic>
      <p:sp>
        <p:nvSpPr>
          <p:cNvPr id="23" name="Rechteck 22"/>
          <p:cNvSpPr/>
          <p:nvPr/>
        </p:nvSpPr>
        <p:spPr>
          <a:xfrm>
            <a:off x="9654639" y="2280062"/>
            <a:ext cx="510639" cy="1710047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753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Interaction within the </a:t>
            </a:r>
            <a:r>
              <a:rPr lang="en-US" dirty="0" err="1" smtClean="0"/>
              <a:t>SMARTable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0" name="video-presentation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9155" y="1164173"/>
            <a:ext cx="11974611" cy="4678487"/>
          </a:xfrm>
        </p:spPr>
      </p:pic>
    </p:spTree>
    <p:extLst>
      <p:ext uri="{BB962C8B-B14F-4D97-AF65-F5344CB8AC3E}">
        <p14:creationId xmlns:p14="http://schemas.microsoft.com/office/powerpoint/2010/main" val="1880578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23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Normalizing Strategies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975" y="1622995"/>
            <a:ext cx="9786085" cy="211236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594" t="17433" r="3306" b="16634"/>
          <a:stretch/>
        </p:blipFill>
        <p:spPr>
          <a:xfrm>
            <a:off x="942975" y="4499265"/>
            <a:ext cx="9782175" cy="2009775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4429496" y="2493818"/>
            <a:ext cx="2090057" cy="97377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/>
        </p:nvSpPr>
        <p:spPr>
          <a:xfrm>
            <a:off x="9405258" y="5308272"/>
            <a:ext cx="1009402" cy="1009402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942975" y="933611"/>
            <a:ext cx="978217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Normalize per dimension -- </a:t>
            </a:r>
            <a:r>
              <a:rPr lang="en-US" sz="24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Useful for dimension with </a:t>
            </a:r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different</a:t>
            </a:r>
            <a:r>
              <a:rPr lang="en-US" sz="24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scale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942975" y="3819401"/>
            <a:ext cx="9782175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Normalize per subspace -- </a:t>
            </a:r>
            <a:r>
              <a:rPr lang="en-US" sz="24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Useful for dimension with </a:t>
            </a:r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same</a:t>
            </a:r>
            <a:r>
              <a:rPr lang="en-US" sz="24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scale</a:t>
            </a:r>
          </a:p>
        </p:txBody>
      </p:sp>
      <p:sp>
        <p:nvSpPr>
          <p:cNvPr id="10" name="Rechteck 9"/>
          <p:cNvSpPr/>
          <p:nvPr/>
        </p:nvSpPr>
        <p:spPr>
          <a:xfrm>
            <a:off x="3495675" y="2460827"/>
            <a:ext cx="6105525" cy="26479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6896100" y="342285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Is there a difference</a:t>
            </a:r>
          </a:p>
          <a:p>
            <a:pPr algn="ctr"/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between male and female?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496" y="3496671"/>
            <a:ext cx="833565" cy="661007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163" y="3715028"/>
            <a:ext cx="618031" cy="5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892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3" grpId="0"/>
      <p:bldP spid="14" grpId="0"/>
      <p:bldP spid="10" grpId="0" animBg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influences the heating behavior of people?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</a:t>
            </a:fld>
            <a:endParaRPr lang="en-US"/>
          </a:p>
        </p:txBody>
      </p:sp>
      <p:grpSp>
        <p:nvGrpSpPr>
          <p:cNvPr id="11" name="Gruppieren 10"/>
          <p:cNvGrpSpPr/>
          <p:nvPr/>
        </p:nvGrpSpPr>
        <p:grpSpPr>
          <a:xfrm>
            <a:off x="690161" y="2315257"/>
            <a:ext cx="2376704" cy="2681714"/>
            <a:chOff x="1157610" y="2556467"/>
            <a:chExt cx="2376704" cy="2681714"/>
          </a:xfrm>
        </p:grpSpPr>
        <p:sp>
          <p:nvSpPr>
            <p:cNvPr id="6" name="Textfeld 5"/>
            <p:cNvSpPr txBox="1"/>
            <p:nvPr/>
          </p:nvSpPr>
          <p:spPr>
            <a:xfrm>
              <a:off x="1446973" y="4745966"/>
              <a:ext cx="914400" cy="492215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24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Emma </a:t>
              </a:r>
            </a:p>
          </p:txBody>
        </p:sp>
        <p:grpSp>
          <p:nvGrpSpPr>
            <p:cNvPr id="10" name="Gruppieren 9"/>
            <p:cNvGrpSpPr/>
            <p:nvPr/>
          </p:nvGrpSpPr>
          <p:grpSpPr>
            <a:xfrm>
              <a:off x="1157610" y="2556467"/>
              <a:ext cx="2376704" cy="2456154"/>
              <a:chOff x="1157610" y="2556467"/>
              <a:chExt cx="2376704" cy="2456154"/>
            </a:xfrm>
          </p:grpSpPr>
          <p:pic>
            <p:nvPicPr>
              <p:cNvPr id="5" name="Grafik 4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57610" y="3039102"/>
                <a:ext cx="2243138" cy="1778782"/>
              </a:xfrm>
              <a:prstGeom prst="rect">
                <a:avLst/>
              </a:prstGeom>
            </p:spPr>
          </p:pic>
          <p:sp>
            <p:nvSpPr>
              <p:cNvPr id="8" name="Textfeld 7"/>
              <p:cNvSpPr txBox="1"/>
              <p:nvPr/>
            </p:nvSpPr>
            <p:spPr>
              <a:xfrm>
                <a:off x="2619914" y="4520406"/>
                <a:ext cx="914400" cy="4922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2400" dirty="0" smtClean="0">
                    <a:latin typeface="Microsoft JhengHei Light" panose="020B0304030504040204" pitchFamily="34" charset="-128"/>
                    <a:ea typeface="Microsoft JhengHei Light" panose="020B0304030504040204" pitchFamily="34" charset="-128"/>
                    <a:cs typeface="Microsoft JhengHei Light" panose="020B0304030504040204" pitchFamily="34" charset="-128"/>
                  </a:rPr>
                  <a:t>Peter</a:t>
                </a:r>
              </a:p>
            </p:txBody>
          </p:sp>
          <p:sp>
            <p:nvSpPr>
              <p:cNvPr id="9" name="Textfeld 8"/>
              <p:cNvSpPr txBox="1"/>
              <p:nvPr/>
            </p:nvSpPr>
            <p:spPr>
              <a:xfrm>
                <a:off x="1821979" y="2556467"/>
                <a:ext cx="914400" cy="492215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ctr"/>
                <a:r>
                  <a:rPr lang="en-US" sz="2400" b="1" dirty="0" smtClean="0">
                    <a:latin typeface="Microsoft JhengHei Light" panose="020B0304030504040204" pitchFamily="34" charset="-128"/>
                    <a:ea typeface="Microsoft JhengHei Light" panose="020B0304030504040204" pitchFamily="34" charset="-128"/>
                    <a:cs typeface="Microsoft JhengHei Light" panose="020B0304030504040204" pitchFamily="34" charset="-128"/>
                  </a:rPr>
                  <a:t>Health Psychologists</a:t>
                </a:r>
              </a:p>
            </p:txBody>
          </p:sp>
        </p:grpSp>
      </p:grpSp>
      <p:grpSp>
        <p:nvGrpSpPr>
          <p:cNvPr id="18" name="Gruppieren 17"/>
          <p:cNvGrpSpPr/>
          <p:nvPr/>
        </p:nvGrpSpPr>
        <p:grpSpPr>
          <a:xfrm>
            <a:off x="4330051" y="1338582"/>
            <a:ext cx="7611901" cy="1574974"/>
            <a:chOff x="4330051" y="1338582"/>
            <a:chExt cx="7611901" cy="1574974"/>
          </a:xfrm>
        </p:grpSpPr>
        <p:sp>
          <p:nvSpPr>
            <p:cNvPr id="12" name="Textfeld 11"/>
            <p:cNvSpPr txBox="1"/>
            <p:nvPr/>
          </p:nvSpPr>
          <p:spPr>
            <a:xfrm>
              <a:off x="6177646" y="1668869"/>
              <a:ext cx="5764306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3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What do people eat?</a:t>
              </a:r>
            </a:p>
          </p:txBody>
        </p:sp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330051" y="1338582"/>
              <a:ext cx="1692563" cy="1574974"/>
            </a:xfrm>
            <a:prstGeom prst="rect">
              <a:avLst/>
            </a:prstGeom>
          </p:spPr>
        </p:pic>
      </p:grpSp>
      <p:grpSp>
        <p:nvGrpSpPr>
          <p:cNvPr id="22" name="Gruppieren 21"/>
          <p:cNvGrpSpPr/>
          <p:nvPr/>
        </p:nvGrpSpPr>
        <p:grpSpPr>
          <a:xfrm>
            <a:off x="4237013" y="5160639"/>
            <a:ext cx="7704939" cy="1133856"/>
            <a:chOff x="4237013" y="5160639"/>
            <a:chExt cx="7704939" cy="1133856"/>
          </a:xfrm>
        </p:grpSpPr>
        <p:pic>
          <p:nvPicPr>
            <p:cNvPr id="14" name="Grafik 1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37013" y="5160639"/>
              <a:ext cx="1691640" cy="1133856"/>
            </a:xfrm>
            <a:prstGeom prst="rect">
              <a:avLst/>
            </a:prstGeom>
          </p:spPr>
        </p:pic>
        <p:sp>
          <p:nvSpPr>
            <p:cNvPr id="15" name="Textfeld 14"/>
            <p:cNvSpPr txBox="1"/>
            <p:nvPr/>
          </p:nvSpPr>
          <p:spPr>
            <a:xfrm>
              <a:off x="6177646" y="5248957"/>
              <a:ext cx="5764306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3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Impact of surrounding?</a:t>
              </a:r>
            </a:p>
          </p:txBody>
        </p:sp>
      </p:grpSp>
      <p:grpSp>
        <p:nvGrpSpPr>
          <p:cNvPr id="19" name="Gruppieren 18"/>
          <p:cNvGrpSpPr/>
          <p:nvPr/>
        </p:nvGrpSpPr>
        <p:grpSpPr>
          <a:xfrm>
            <a:off x="4282166" y="3218804"/>
            <a:ext cx="7659786" cy="1636587"/>
            <a:chOff x="4282166" y="3218804"/>
            <a:chExt cx="7659786" cy="1636587"/>
          </a:xfrm>
        </p:grpSpPr>
        <p:pic>
          <p:nvPicPr>
            <p:cNvPr id="16" name="Grafik 15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282166" y="3218804"/>
              <a:ext cx="1691640" cy="1636587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6177646" y="3458913"/>
              <a:ext cx="5764306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sz="3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Motives for particular dish?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4731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Drill-down: Stacked </a:t>
            </a:r>
            <a:r>
              <a:rPr lang="en-US" dirty="0" err="1" smtClean="0"/>
              <a:t>SMARTable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42975" y="1456741"/>
            <a:ext cx="9786085" cy="2112362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4"/>
          <a:srcRect l="1594" t="17433" r="3306" b="16634"/>
          <a:stretch/>
        </p:blipFill>
        <p:spPr>
          <a:xfrm>
            <a:off x="942975" y="4000500"/>
            <a:ext cx="9782175" cy="2009775"/>
          </a:xfrm>
          <a:prstGeom prst="rect">
            <a:avLst/>
          </a:prstGeom>
        </p:spPr>
      </p:pic>
      <p:pic>
        <p:nvPicPr>
          <p:cNvPr id="7" name="Inhaltsplatzhalter 4"/>
          <p:cNvPicPr>
            <a:picLocks noChangeAspect="1"/>
          </p:cNvPicPr>
          <p:nvPr/>
        </p:nvPicPr>
        <p:blipFill rotWithShape="1">
          <a:blip r:embed="rId3"/>
          <a:srcRect r="40879"/>
          <a:stretch/>
        </p:blipFill>
        <p:spPr>
          <a:xfrm>
            <a:off x="942975" y="1456741"/>
            <a:ext cx="5785585" cy="2112362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3495675" y="2460827"/>
            <a:ext cx="6105525" cy="2647950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feld 9"/>
          <p:cNvSpPr txBox="1"/>
          <p:nvPr/>
        </p:nvSpPr>
        <p:spPr>
          <a:xfrm>
            <a:off x="6896100" y="3422852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Is there a difference</a:t>
            </a:r>
          </a:p>
          <a:p>
            <a:pPr algn="ctr"/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between male and female?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29496" y="3496671"/>
            <a:ext cx="833565" cy="66100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11163" y="3715028"/>
            <a:ext cx="618031" cy="52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600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81481E-6 L 0.21732 4.81481E-6 C 0.31433 4.81481E-6 0.43464 -0.04815 0.43464 -0.08681 L 0.43464 -0.17338 " pathEditMode="relative" rAng="0" ptsTypes="AAAA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32" y="-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Drill-down: Stacked </a:t>
            </a:r>
            <a:r>
              <a:rPr lang="en-US" dirty="0" err="1"/>
              <a:t>SMARTable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/>
          <a:srcRect r="40879"/>
          <a:stretch/>
        </p:blipFill>
        <p:spPr>
          <a:xfrm>
            <a:off x="6238875" y="269294"/>
            <a:ext cx="5785585" cy="2112362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0" y="2804990"/>
            <a:ext cx="11785210" cy="3452936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228975" y="2733675"/>
            <a:ext cx="8814535" cy="3609975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6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Drill-down: Stacked </a:t>
            </a:r>
            <a:r>
              <a:rPr lang="en-US" dirty="0" err="1"/>
              <a:t>SMARTable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/>
          <a:srcRect r="40879"/>
          <a:stretch/>
        </p:blipFill>
        <p:spPr>
          <a:xfrm>
            <a:off x="6238875" y="269294"/>
            <a:ext cx="5785585" cy="21123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0" y="2804990"/>
            <a:ext cx="11785210" cy="3452936"/>
          </a:xfrm>
          <a:prstGeom prst="rect">
            <a:avLst/>
          </a:prstGeom>
        </p:spPr>
      </p:pic>
      <p:sp>
        <p:nvSpPr>
          <p:cNvPr id="11" name="Freihandform 10"/>
          <p:cNvSpPr/>
          <p:nvPr/>
        </p:nvSpPr>
        <p:spPr>
          <a:xfrm>
            <a:off x="3448050" y="3714750"/>
            <a:ext cx="8248650" cy="2295525"/>
          </a:xfrm>
          <a:custGeom>
            <a:avLst/>
            <a:gdLst>
              <a:gd name="connsiteX0" fmla="*/ 3019425 w 8248650"/>
              <a:gd name="connsiteY0" fmla="*/ 962025 h 2295525"/>
              <a:gd name="connsiteX1" fmla="*/ 2543175 w 8248650"/>
              <a:gd name="connsiteY1" fmla="*/ 1438275 h 2295525"/>
              <a:gd name="connsiteX2" fmla="*/ 3019425 w 8248650"/>
              <a:gd name="connsiteY2" fmla="*/ 1914525 h 2295525"/>
              <a:gd name="connsiteX3" fmla="*/ 3495675 w 8248650"/>
              <a:gd name="connsiteY3" fmla="*/ 1438275 h 2295525"/>
              <a:gd name="connsiteX4" fmla="*/ 3019425 w 8248650"/>
              <a:gd name="connsiteY4" fmla="*/ 962025 h 2295525"/>
              <a:gd name="connsiteX5" fmla="*/ 0 w 8248650"/>
              <a:gd name="connsiteY5" fmla="*/ 0 h 2295525"/>
              <a:gd name="connsiteX6" fmla="*/ 8248650 w 8248650"/>
              <a:gd name="connsiteY6" fmla="*/ 0 h 2295525"/>
              <a:gd name="connsiteX7" fmla="*/ 8248650 w 8248650"/>
              <a:gd name="connsiteY7" fmla="*/ 2295525 h 2295525"/>
              <a:gd name="connsiteX8" fmla="*/ 0 w 8248650"/>
              <a:gd name="connsiteY8" fmla="*/ 2295525 h 2295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248650" h="2295525">
                <a:moveTo>
                  <a:pt x="3019425" y="962025"/>
                </a:moveTo>
                <a:cubicBezTo>
                  <a:pt x="2756399" y="962025"/>
                  <a:pt x="2543175" y="1175249"/>
                  <a:pt x="2543175" y="1438275"/>
                </a:cubicBezTo>
                <a:cubicBezTo>
                  <a:pt x="2543175" y="1701301"/>
                  <a:pt x="2756399" y="1914525"/>
                  <a:pt x="3019425" y="1914525"/>
                </a:cubicBezTo>
                <a:cubicBezTo>
                  <a:pt x="3282451" y="1914525"/>
                  <a:pt x="3495675" y="1701301"/>
                  <a:pt x="3495675" y="1438275"/>
                </a:cubicBezTo>
                <a:cubicBezTo>
                  <a:pt x="3495675" y="1175249"/>
                  <a:pt x="3282451" y="962025"/>
                  <a:pt x="3019425" y="962025"/>
                </a:cubicBezTo>
                <a:close/>
                <a:moveTo>
                  <a:pt x="0" y="0"/>
                </a:moveTo>
                <a:lnTo>
                  <a:pt x="8248650" y="0"/>
                </a:lnTo>
                <a:lnTo>
                  <a:pt x="8248650" y="2295525"/>
                </a:lnTo>
                <a:lnTo>
                  <a:pt x="0" y="2295525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06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Search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/>
          <a:srcRect r="40879"/>
          <a:stretch/>
        </p:blipFill>
        <p:spPr>
          <a:xfrm>
            <a:off x="6238875" y="269294"/>
            <a:ext cx="5785585" cy="21123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0" y="2804990"/>
            <a:ext cx="11785210" cy="3452936"/>
          </a:xfrm>
          <a:prstGeom prst="rect">
            <a:avLst/>
          </a:prstGeom>
        </p:spPr>
      </p:pic>
      <p:sp>
        <p:nvSpPr>
          <p:cNvPr id="20" name="Freihandform 19"/>
          <p:cNvSpPr/>
          <p:nvPr/>
        </p:nvSpPr>
        <p:spPr>
          <a:xfrm>
            <a:off x="3460376" y="3693459"/>
            <a:ext cx="8274424" cy="2321859"/>
          </a:xfrm>
          <a:custGeom>
            <a:avLst/>
            <a:gdLst>
              <a:gd name="connsiteX0" fmla="*/ 2732415 w 8274424"/>
              <a:gd name="connsiteY0" fmla="*/ 1192866 h 2321859"/>
              <a:gd name="connsiteX1" fmla="*/ 2732415 w 8274424"/>
              <a:gd name="connsiteY1" fmla="*/ 1731030 h 2321859"/>
              <a:gd name="connsiteX2" fmla="*/ 3280103 w 8274424"/>
              <a:gd name="connsiteY2" fmla="*/ 1731030 h 2321859"/>
              <a:gd name="connsiteX3" fmla="*/ 3280103 w 8274424"/>
              <a:gd name="connsiteY3" fmla="*/ 1192866 h 2321859"/>
              <a:gd name="connsiteX4" fmla="*/ 0 w 8274424"/>
              <a:gd name="connsiteY4" fmla="*/ 0 h 2321859"/>
              <a:gd name="connsiteX5" fmla="*/ 8274424 w 8274424"/>
              <a:gd name="connsiteY5" fmla="*/ 0 h 2321859"/>
              <a:gd name="connsiteX6" fmla="*/ 8274424 w 8274424"/>
              <a:gd name="connsiteY6" fmla="*/ 2321859 h 2321859"/>
              <a:gd name="connsiteX7" fmla="*/ 0 w 8274424"/>
              <a:gd name="connsiteY7" fmla="*/ 2321859 h 23218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274424" h="2321859">
                <a:moveTo>
                  <a:pt x="2732415" y="1192866"/>
                </a:moveTo>
                <a:lnTo>
                  <a:pt x="2732415" y="1731030"/>
                </a:lnTo>
                <a:lnTo>
                  <a:pt x="3280103" y="1731030"/>
                </a:lnTo>
                <a:lnTo>
                  <a:pt x="3280103" y="1192866"/>
                </a:lnTo>
                <a:close/>
                <a:moveTo>
                  <a:pt x="0" y="0"/>
                </a:moveTo>
                <a:lnTo>
                  <a:pt x="8274424" y="0"/>
                </a:lnTo>
                <a:lnTo>
                  <a:pt x="8274424" y="2321859"/>
                </a:lnTo>
                <a:lnTo>
                  <a:pt x="0" y="2321859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hteck 20"/>
          <p:cNvSpPr/>
          <p:nvPr/>
        </p:nvSpPr>
        <p:spPr>
          <a:xfrm>
            <a:off x="6192791" y="4886325"/>
            <a:ext cx="547688" cy="538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0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Similarity Search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5" name="Inhaltsplatzhalter 4"/>
          <p:cNvPicPr>
            <a:picLocks noChangeAspect="1"/>
          </p:cNvPicPr>
          <p:nvPr/>
        </p:nvPicPr>
        <p:blipFill rotWithShape="1">
          <a:blip r:embed="rId3"/>
          <a:srcRect r="40879"/>
          <a:stretch/>
        </p:blipFill>
        <p:spPr>
          <a:xfrm>
            <a:off x="6238875" y="269294"/>
            <a:ext cx="5785585" cy="21123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250" y="2804990"/>
            <a:ext cx="11785210" cy="3452936"/>
          </a:xfrm>
          <a:prstGeom prst="rect">
            <a:avLst/>
          </a:prstGeom>
        </p:spPr>
      </p:pic>
      <p:sp>
        <p:nvSpPr>
          <p:cNvPr id="18" name="Freihandform 17"/>
          <p:cNvSpPr/>
          <p:nvPr/>
        </p:nvSpPr>
        <p:spPr>
          <a:xfrm>
            <a:off x="3442448" y="3702424"/>
            <a:ext cx="8292352" cy="2296931"/>
          </a:xfrm>
          <a:custGeom>
            <a:avLst/>
            <a:gdLst>
              <a:gd name="connsiteX0" fmla="*/ 3854965 w 8292352"/>
              <a:gd name="connsiteY0" fmla="*/ 2293503 h 2296931"/>
              <a:gd name="connsiteX1" fmla="*/ 4402653 w 8292352"/>
              <a:gd name="connsiteY1" fmla="*/ 2293503 h 2296931"/>
              <a:gd name="connsiteX2" fmla="*/ 4402653 w 8292352"/>
              <a:gd name="connsiteY2" fmla="*/ 2296931 h 2296931"/>
              <a:gd name="connsiteX3" fmla="*/ 3854965 w 8292352"/>
              <a:gd name="connsiteY3" fmla="*/ 2296931 h 2296931"/>
              <a:gd name="connsiteX4" fmla="*/ 2210639 w 8292352"/>
              <a:gd name="connsiteY4" fmla="*/ 2293503 h 2296931"/>
              <a:gd name="connsiteX5" fmla="*/ 2758327 w 8292352"/>
              <a:gd name="connsiteY5" fmla="*/ 2293503 h 2296931"/>
              <a:gd name="connsiteX6" fmla="*/ 2758327 w 8292352"/>
              <a:gd name="connsiteY6" fmla="*/ 2296931 h 2296931"/>
              <a:gd name="connsiteX7" fmla="*/ 2210639 w 8292352"/>
              <a:gd name="connsiteY7" fmla="*/ 2296931 h 2296931"/>
              <a:gd name="connsiteX8" fmla="*/ 3306157 w 8292352"/>
              <a:gd name="connsiteY8" fmla="*/ 1183901 h 2296931"/>
              <a:gd name="connsiteX9" fmla="*/ 3306157 w 8292352"/>
              <a:gd name="connsiteY9" fmla="*/ 1722065 h 2296931"/>
              <a:gd name="connsiteX10" fmla="*/ 3853845 w 8292352"/>
              <a:gd name="connsiteY10" fmla="*/ 1722065 h 2296931"/>
              <a:gd name="connsiteX11" fmla="*/ 3853845 w 8292352"/>
              <a:gd name="connsiteY11" fmla="*/ 1183901 h 2296931"/>
              <a:gd name="connsiteX12" fmla="*/ 2210639 w 8292352"/>
              <a:gd name="connsiteY12" fmla="*/ 1183901 h 2296931"/>
              <a:gd name="connsiteX13" fmla="*/ 2210639 w 8292352"/>
              <a:gd name="connsiteY13" fmla="*/ 1722065 h 2296931"/>
              <a:gd name="connsiteX14" fmla="*/ 2758327 w 8292352"/>
              <a:gd name="connsiteY14" fmla="*/ 1722065 h 2296931"/>
              <a:gd name="connsiteX15" fmla="*/ 3306015 w 8292352"/>
              <a:gd name="connsiteY15" fmla="*/ 1722065 h 2296931"/>
              <a:gd name="connsiteX16" fmla="*/ 3306015 w 8292352"/>
              <a:gd name="connsiteY16" fmla="*/ 1183901 h 2296931"/>
              <a:gd name="connsiteX17" fmla="*/ 2758327 w 8292352"/>
              <a:gd name="connsiteY17" fmla="*/ 1183901 h 2296931"/>
              <a:gd name="connsiteX18" fmla="*/ 6049357 w 8292352"/>
              <a:gd name="connsiteY18" fmla="*/ 610580 h 2296931"/>
              <a:gd name="connsiteX19" fmla="*/ 6049357 w 8292352"/>
              <a:gd name="connsiteY19" fmla="*/ 1148744 h 2296931"/>
              <a:gd name="connsiteX20" fmla="*/ 6597045 w 8292352"/>
              <a:gd name="connsiteY20" fmla="*/ 1148744 h 2296931"/>
              <a:gd name="connsiteX21" fmla="*/ 6597045 w 8292352"/>
              <a:gd name="connsiteY21" fmla="*/ 610580 h 2296931"/>
              <a:gd name="connsiteX22" fmla="*/ 0 w 8292352"/>
              <a:gd name="connsiteY22" fmla="*/ 0 h 2296931"/>
              <a:gd name="connsiteX23" fmla="*/ 8292352 w 8292352"/>
              <a:gd name="connsiteY23" fmla="*/ 0 h 2296931"/>
              <a:gd name="connsiteX24" fmla="*/ 8292352 w 8292352"/>
              <a:gd name="connsiteY24" fmla="*/ 2293503 h 2296931"/>
              <a:gd name="connsiteX25" fmla="*/ 4402653 w 8292352"/>
              <a:gd name="connsiteY25" fmla="*/ 2293503 h 2296931"/>
              <a:gd name="connsiteX26" fmla="*/ 4402653 w 8292352"/>
              <a:gd name="connsiteY26" fmla="*/ 1758767 h 2296931"/>
              <a:gd name="connsiteX27" fmla="*/ 3854965 w 8292352"/>
              <a:gd name="connsiteY27" fmla="*/ 1758767 h 2296931"/>
              <a:gd name="connsiteX28" fmla="*/ 3854965 w 8292352"/>
              <a:gd name="connsiteY28" fmla="*/ 2293503 h 2296931"/>
              <a:gd name="connsiteX29" fmla="*/ 3306015 w 8292352"/>
              <a:gd name="connsiteY29" fmla="*/ 2293503 h 2296931"/>
              <a:gd name="connsiteX30" fmla="*/ 3306015 w 8292352"/>
              <a:gd name="connsiteY30" fmla="*/ 1755339 h 2296931"/>
              <a:gd name="connsiteX31" fmla="*/ 2758327 w 8292352"/>
              <a:gd name="connsiteY31" fmla="*/ 1755339 h 2296931"/>
              <a:gd name="connsiteX32" fmla="*/ 2758327 w 8292352"/>
              <a:gd name="connsiteY32" fmla="*/ 1758767 h 2296931"/>
              <a:gd name="connsiteX33" fmla="*/ 2210639 w 8292352"/>
              <a:gd name="connsiteY33" fmla="*/ 1758767 h 2296931"/>
              <a:gd name="connsiteX34" fmla="*/ 2210639 w 8292352"/>
              <a:gd name="connsiteY34" fmla="*/ 2293503 h 2296931"/>
              <a:gd name="connsiteX35" fmla="*/ 0 w 8292352"/>
              <a:gd name="connsiteY35" fmla="*/ 2293503 h 22969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8292352" h="2296931">
                <a:moveTo>
                  <a:pt x="3854965" y="2293503"/>
                </a:moveTo>
                <a:lnTo>
                  <a:pt x="4402653" y="2293503"/>
                </a:lnTo>
                <a:lnTo>
                  <a:pt x="4402653" y="2296931"/>
                </a:lnTo>
                <a:lnTo>
                  <a:pt x="3854965" y="2296931"/>
                </a:lnTo>
                <a:close/>
                <a:moveTo>
                  <a:pt x="2210639" y="2293503"/>
                </a:moveTo>
                <a:lnTo>
                  <a:pt x="2758327" y="2293503"/>
                </a:lnTo>
                <a:lnTo>
                  <a:pt x="2758327" y="2296931"/>
                </a:lnTo>
                <a:lnTo>
                  <a:pt x="2210639" y="2296931"/>
                </a:lnTo>
                <a:close/>
                <a:moveTo>
                  <a:pt x="3306157" y="1183901"/>
                </a:moveTo>
                <a:lnTo>
                  <a:pt x="3306157" y="1722065"/>
                </a:lnTo>
                <a:lnTo>
                  <a:pt x="3853845" y="1722065"/>
                </a:lnTo>
                <a:lnTo>
                  <a:pt x="3853845" y="1183901"/>
                </a:lnTo>
                <a:close/>
                <a:moveTo>
                  <a:pt x="2210639" y="1183901"/>
                </a:moveTo>
                <a:lnTo>
                  <a:pt x="2210639" y="1722065"/>
                </a:lnTo>
                <a:lnTo>
                  <a:pt x="2758327" y="1722065"/>
                </a:lnTo>
                <a:lnTo>
                  <a:pt x="3306015" y="1722065"/>
                </a:lnTo>
                <a:lnTo>
                  <a:pt x="3306015" y="1183901"/>
                </a:lnTo>
                <a:lnTo>
                  <a:pt x="2758327" y="1183901"/>
                </a:lnTo>
                <a:close/>
                <a:moveTo>
                  <a:pt x="6049357" y="610580"/>
                </a:moveTo>
                <a:lnTo>
                  <a:pt x="6049357" y="1148744"/>
                </a:lnTo>
                <a:lnTo>
                  <a:pt x="6597045" y="1148744"/>
                </a:lnTo>
                <a:lnTo>
                  <a:pt x="6597045" y="610580"/>
                </a:lnTo>
                <a:close/>
                <a:moveTo>
                  <a:pt x="0" y="0"/>
                </a:moveTo>
                <a:lnTo>
                  <a:pt x="8292352" y="0"/>
                </a:lnTo>
                <a:lnTo>
                  <a:pt x="8292352" y="2293503"/>
                </a:lnTo>
                <a:lnTo>
                  <a:pt x="4402653" y="2293503"/>
                </a:lnTo>
                <a:lnTo>
                  <a:pt x="4402653" y="1758767"/>
                </a:lnTo>
                <a:lnTo>
                  <a:pt x="3854965" y="1758767"/>
                </a:lnTo>
                <a:lnTo>
                  <a:pt x="3854965" y="2293503"/>
                </a:lnTo>
                <a:lnTo>
                  <a:pt x="3306015" y="2293503"/>
                </a:lnTo>
                <a:lnTo>
                  <a:pt x="3306015" y="1755339"/>
                </a:lnTo>
                <a:lnTo>
                  <a:pt x="2758327" y="1755339"/>
                </a:lnTo>
                <a:lnTo>
                  <a:pt x="2758327" y="1758767"/>
                </a:lnTo>
                <a:lnTo>
                  <a:pt x="2210639" y="1758767"/>
                </a:lnTo>
                <a:lnTo>
                  <a:pt x="2210639" y="2293503"/>
                </a:lnTo>
                <a:lnTo>
                  <a:pt x="0" y="2293503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hteck 18"/>
          <p:cNvSpPr/>
          <p:nvPr/>
        </p:nvSpPr>
        <p:spPr>
          <a:xfrm>
            <a:off x="6192791" y="4886325"/>
            <a:ext cx="547688" cy="538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1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visual patterns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1714" y="1389673"/>
            <a:ext cx="9376060" cy="4600575"/>
          </a:xfr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3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we trust the patterns which we perceive?</a:t>
            </a:r>
            <a:endParaRPr lang="en-US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57" y="2297373"/>
            <a:ext cx="11744040" cy="22566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236257" y="4884616"/>
            <a:ext cx="914400" cy="1391138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fontScale="85000" lnSpcReduction="20000"/>
          </a:bodyPr>
          <a:lstStyle/>
          <a:p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Visible patterns</a:t>
            </a:r>
            <a:b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endParaRPr lang="en-US" sz="2000" b="1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US" sz="2000" b="1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(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linear) correlation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between kcal and all nutrition</a:t>
            </a:r>
            <a:b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endParaRPr lang="en-US" sz="20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meals with 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low calories 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are related to the motive 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health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and 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weight control</a:t>
            </a:r>
            <a:r>
              <a:rPr lang="en-US" sz="20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en-US" sz="20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and the 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ingredient</a:t>
            </a:r>
            <a:r>
              <a:rPr lang="en-US" sz="20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is mainly </a:t>
            </a:r>
            <a:r>
              <a:rPr lang="en-US" sz="20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fruits</a:t>
            </a:r>
          </a:p>
        </p:txBody>
      </p:sp>
      <p:sp>
        <p:nvSpPr>
          <p:cNvPr id="6" name="Rechteck 5"/>
          <p:cNvSpPr/>
          <p:nvPr/>
        </p:nvSpPr>
        <p:spPr>
          <a:xfrm>
            <a:off x="5308269" y="3115194"/>
            <a:ext cx="843149" cy="3286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1500401" y="3120820"/>
            <a:ext cx="351173" cy="3286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6578929" y="3115194"/>
            <a:ext cx="1282536" cy="1254925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23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 of a </a:t>
            </a:r>
            <a:r>
              <a:rPr lang="en-US" b="1" u="sng" dirty="0" smtClean="0"/>
              <a:t>dimension</a:t>
            </a:r>
            <a:endParaRPr lang="en-US" b="1" u="sng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6257" y="2297373"/>
            <a:ext cx="11744040" cy="2256697"/>
          </a:xfrm>
          <a:prstGeom prst="rect">
            <a:avLst/>
          </a:prstGeom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8" name="Freihandform 7"/>
          <p:cNvSpPr/>
          <p:nvPr/>
        </p:nvSpPr>
        <p:spPr>
          <a:xfrm>
            <a:off x="172281" y="2205318"/>
            <a:ext cx="11912143" cy="2420470"/>
          </a:xfrm>
          <a:custGeom>
            <a:avLst/>
            <a:gdLst>
              <a:gd name="connsiteX0" fmla="*/ 6434707 w 11912143"/>
              <a:gd name="connsiteY0" fmla="*/ 735106 h 2420470"/>
              <a:gd name="connsiteX1" fmla="*/ 6434707 w 11912143"/>
              <a:gd name="connsiteY1" fmla="*/ 2169458 h 2420470"/>
              <a:gd name="connsiteX2" fmla="*/ 6730543 w 11912143"/>
              <a:gd name="connsiteY2" fmla="*/ 2169458 h 2420470"/>
              <a:gd name="connsiteX3" fmla="*/ 6730543 w 11912143"/>
              <a:gd name="connsiteY3" fmla="*/ 735106 h 2420470"/>
              <a:gd name="connsiteX4" fmla="*/ 0 w 11912143"/>
              <a:gd name="connsiteY4" fmla="*/ 0 h 2420470"/>
              <a:gd name="connsiteX5" fmla="*/ 11912143 w 11912143"/>
              <a:gd name="connsiteY5" fmla="*/ 0 h 2420470"/>
              <a:gd name="connsiteX6" fmla="*/ 11912143 w 11912143"/>
              <a:gd name="connsiteY6" fmla="*/ 2420470 h 2420470"/>
              <a:gd name="connsiteX7" fmla="*/ 0 w 11912143"/>
              <a:gd name="connsiteY7" fmla="*/ 2420470 h 2420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912143" h="2420470">
                <a:moveTo>
                  <a:pt x="6434707" y="735106"/>
                </a:moveTo>
                <a:lnTo>
                  <a:pt x="6434707" y="2169458"/>
                </a:lnTo>
                <a:lnTo>
                  <a:pt x="6730543" y="2169458"/>
                </a:lnTo>
                <a:lnTo>
                  <a:pt x="6730543" y="735106"/>
                </a:lnTo>
                <a:close/>
                <a:moveTo>
                  <a:pt x="0" y="0"/>
                </a:moveTo>
                <a:lnTo>
                  <a:pt x="11912143" y="0"/>
                </a:lnTo>
                <a:lnTo>
                  <a:pt x="11912143" y="2420470"/>
                </a:lnTo>
                <a:lnTo>
                  <a:pt x="0" y="2420470"/>
                </a:lnTo>
                <a:close/>
              </a:path>
            </a:pathLst>
          </a:cu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Gerade Verbindung mit Pfeil 5"/>
          <p:cNvCxnSpPr/>
          <p:nvPr/>
        </p:nvCxnSpPr>
        <p:spPr>
          <a:xfrm>
            <a:off x="5961530" y="3290047"/>
            <a:ext cx="49305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>
            <a:off x="5961530" y="3520888"/>
            <a:ext cx="49305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>
            <a:off x="5961530" y="3751730"/>
            <a:ext cx="49305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961530" y="3982571"/>
            <a:ext cx="49305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mit Pfeil 11"/>
          <p:cNvCxnSpPr/>
          <p:nvPr/>
        </p:nvCxnSpPr>
        <p:spPr>
          <a:xfrm>
            <a:off x="5961530" y="4213413"/>
            <a:ext cx="493059" cy="0"/>
          </a:xfrm>
          <a:prstGeom prst="straightConnector1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426857" y="3299011"/>
            <a:ext cx="5764306" cy="1418831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 lnSpcReduction="10000"/>
          </a:bodyPr>
          <a:lstStyle/>
          <a:p>
            <a:pPr algn="ctr"/>
            <a:r>
              <a:rPr lang="en-US" sz="22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</a:t>
            </a: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re </a:t>
            </a:r>
            <a:r>
              <a:rPr lang="en-US" sz="2200" b="1" u="sng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all these descriptors </a:t>
            </a: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/>
            </a:r>
            <a:b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200" b="1" u="sng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significantly different</a:t>
            </a: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from each other?</a:t>
            </a:r>
          </a:p>
          <a:p>
            <a:pPr algn="ctr"/>
            <a:endParaRPr lang="en-US" sz="22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algn="ctr"/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Typical example: ANOVA</a:t>
            </a:r>
          </a:p>
        </p:txBody>
      </p:sp>
    </p:spTree>
    <p:extLst>
      <p:ext uri="{BB962C8B-B14F-4D97-AF65-F5344CB8AC3E}">
        <p14:creationId xmlns:p14="http://schemas.microsoft.com/office/powerpoint/2010/main" val="10840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 rotWithShape="1">
          <a:blip r:embed="rId3"/>
          <a:srcRect l="1123" t="14913" r="1806" b="8343"/>
          <a:stretch/>
        </p:blipFill>
        <p:spPr>
          <a:xfrm>
            <a:off x="218830" y="2297373"/>
            <a:ext cx="11762155" cy="2485292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Statistical significance of a </a:t>
            </a:r>
            <a:r>
              <a:rPr lang="en-US" b="1" u="sng" dirty="0" smtClean="0"/>
              <a:t>descriptor</a:t>
            </a:r>
            <a:endParaRPr lang="en-US" b="1" u="sng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2" name="Gruppieren 21"/>
          <p:cNvGrpSpPr/>
          <p:nvPr/>
        </p:nvGrpSpPr>
        <p:grpSpPr>
          <a:xfrm>
            <a:off x="218830" y="2297373"/>
            <a:ext cx="11762155" cy="2485292"/>
            <a:chOff x="218830" y="2297373"/>
            <a:chExt cx="11762155" cy="2485292"/>
          </a:xfrm>
        </p:grpSpPr>
        <p:sp>
          <p:nvSpPr>
            <p:cNvPr id="9" name="Freihandform 8"/>
            <p:cNvSpPr/>
            <p:nvPr/>
          </p:nvSpPr>
          <p:spPr>
            <a:xfrm>
              <a:off x="218830" y="3152775"/>
              <a:ext cx="11762155" cy="1629890"/>
            </a:xfrm>
            <a:custGeom>
              <a:avLst/>
              <a:gdLst>
                <a:gd name="connsiteX0" fmla="*/ 6986833 w 11762155"/>
                <a:gd name="connsiteY0" fmla="*/ 571500 h 1629890"/>
                <a:gd name="connsiteX1" fmla="*/ 6762995 w 11762155"/>
                <a:gd name="connsiteY1" fmla="*/ 795338 h 1629890"/>
                <a:gd name="connsiteX2" fmla="*/ 6986833 w 11762155"/>
                <a:gd name="connsiteY2" fmla="*/ 1019176 h 1629890"/>
                <a:gd name="connsiteX3" fmla="*/ 7210671 w 11762155"/>
                <a:gd name="connsiteY3" fmla="*/ 795338 h 1629890"/>
                <a:gd name="connsiteX4" fmla="*/ 6986833 w 11762155"/>
                <a:gd name="connsiteY4" fmla="*/ 571500 h 1629890"/>
                <a:gd name="connsiteX5" fmla="*/ 10511083 w 11762155"/>
                <a:gd name="connsiteY5" fmla="*/ 357187 h 1629890"/>
                <a:gd name="connsiteX6" fmla="*/ 10287245 w 11762155"/>
                <a:gd name="connsiteY6" fmla="*/ 581025 h 1629890"/>
                <a:gd name="connsiteX7" fmla="*/ 10511083 w 11762155"/>
                <a:gd name="connsiteY7" fmla="*/ 804863 h 1629890"/>
                <a:gd name="connsiteX8" fmla="*/ 10734921 w 11762155"/>
                <a:gd name="connsiteY8" fmla="*/ 581025 h 1629890"/>
                <a:gd name="connsiteX9" fmla="*/ 10511083 w 11762155"/>
                <a:gd name="connsiteY9" fmla="*/ 357187 h 1629890"/>
                <a:gd name="connsiteX10" fmla="*/ 4148383 w 11762155"/>
                <a:gd name="connsiteY10" fmla="*/ 123825 h 1629890"/>
                <a:gd name="connsiteX11" fmla="*/ 3924546 w 11762155"/>
                <a:gd name="connsiteY11" fmla="*/ 347663 h 1629890"/>
                <a:gd name="connsiteX12" fmla="*/ 4148383 w 11762155"/>
                <a:gd name="connsiteY12" fmla="*/ 571501 h 1629890"/>
                <a:gd name="connsiteX13" fmla="*/ 4372221 w 11762155"/>
                <a:gd name="connsiteY13" fmla="*/ 347663 h 1629890"/>
                <a:gd name="connsiteX14" fmla="*/ 4148383 w 11762155"/>
                <a:gd name="connsiteY14" fmla="*/ 123825 h 1629890"/>
                <a:gd name="connsiteX15" fmla="*/ 0 w 11762155"/>
                <a:gd name="connsiteY15" fmla="*/ 0 h 1629890"/>
                <a:gd name="connsiteX16" fmla="*/ 11762155 w 11762155"/>
                <a:gd name="connsiteY16" fmla="*/ 0 h 1629890"/>
                <a:gd name="connsiteX17" fmla="*/ 11762155 w 11762155"/>
                <a:gd name="connsiteY17" fmla="*/ 1629890 h 1629890"/>
                <a:gd name="connsiteX18" fmla="*/ 0 w 11762155"/>
                <a:gd name="connsiteY18" fmla="*/ 1629890 h 1629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1762155" h="1629890">
                  <a:moveTo>
                    <a:pt x="6986833" y="571500"/>
                  </a:moveTo>
                  <a:cubicBezTo>
                    <a:pt x="6863211" y="571500"/>
                    <a:pt x="6762995" y="671716"/>
                    <a:pt x="6762995" y="795338"/>
                  </a:cubicBezTo>
                  <a:cubicBezTo>
                    <a:pt x="6762995" y="918960"/>
                    <a:pt x="6863211" y="1019176"/>
                    <a:pt x="6986833" y="1019176"/>
                  </a:cubicBezTo>
                  <a:cubicBezTo>
                    <a:pt x="7110455" y="1019176"/>
                    <a:pt x="7210671" y="918960"/>
                    <a:pt x="7210671" y="795338"/>
                  </a:cubicBezTo>
                  <a:cubicBezTo>
                    <a:pt x="7210671" y="671716"/>
                    <a:pt x="7110455" y="571500"/>
                    <a:pt x="6986833" y="571500"/>
                  </a:cubicBezTo>
                  <a:close/>
                  <a:moveTo>
                    <a:pt x="10511083" y="357187"/>
                  </a:moveTo>
                  <a:cubicBezTo>
                    <a:pt x="10387461" y="357187"/>
                    <a:pt x="10287245" y="457403"/>
                    <a:pt x="10287245" y="581025"/>
                  </a:cubicBezTo>
                  <a:cubicBezTo>
                    <a:pt x="10287245" y="704647"/>
                    <a:pt x="10387461" y="804863"/>
                    <a:pt x="10511083" y="804863"/>
                  </a:cubicBezTo>
                  <a:cubicBezTo>
                    <a:pt x="10634705" y="804863"/>
                    <a:pt x="10734921" y="704647"/>
                    <a:pt x="10734921" y="581025"/>
                  </a:cubicBezTo>
                  <a:cubicBezTo>
                    <a:pt x="10734921" y="457403"/>
                    <a:pt x="10634705" y="357187"/>
                    <a:pt x="10511083" y="357187"/>
                  </a:cubicBezTo>
                  <a:close/>
                  <a:moveTo>
                    <a:pt x="4148383" y="123825"/>
                  </a:moveTo>
                  <a:cubicBezTo>
                    <a:pt x="4024761" y="123825"/>
                    <a:pt x="3924546" y="224041"/>
                    <a:pt x="3924546" y="347663"/>
                  </a:cubicBezTo>
                  <a:cubicBezTo>
                    <a:pt x="3924546" y="471285"/>
                    <a:pt x="4024761" y="571501"/>
                    <a:pt x="4148383" y="571501"/>
                  </a:cubicBezTo>
                  <a:cubicBezTo>
                    <a:pt x="4272005" y="571501"/>
                    <a:pt x="4372221" y="471285"/>
                    <a:pt x="4372221" y="347663"/>
                  </a:cubicBezTo>
                  <a:cubicBezTo>
                    <a:pt x="4372221" y="224041"/>
                    <a:pt x="4272005" y="123825"/>
                    <a:pt x="4148383" y="123825"/>
                  </a:cubicBezTo>
                  <a:close/>
                  <a:moveTo>
                    <a:pt x="0" y="0"/>
                  </a:moveTo>
                  <a:lnTo>
                    <a:pt x="11762155" y="0"/>
                  </a:lnTo>
                  <a:lnTo>
                    <a:pt x="11762155" y="1629890"/>
                  </a:lnTo>
                  <a:lnTo>
                    <a:pt x="0" y="1629890"/>
                  </a:lnTo>
                  <a:close/>
                </a:path>
              </a:pathLst>
            </a:cu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hteck 9"/>
            <p:cNvSpPr/>
            <p:nvPr/>
          </p:nvSpPr>
          <p:spPr>
            <a:xfrm>
              <a:off x="218830" y="2297373"/>
              <a:ext cx="3960203" cy="8554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hteck 10"/>
            <p:cNvSpPr/>
            <p:nvPr/>
          </p:nvSpPr>
          <p:spPr>
            <a:xfrm>
              <a:off x="7343531" y="2297373"/>
              <a:ext cx="3267320" cy="8554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4552949" y="2297373"/>
              <a:ext cx="2533651" cy="8554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hteck 12"/>
            <p:cNvSpPr/>
            <p:nvPr/>
          </p:nvSpPr>
          <p:spPr>
            <a:xfrm>
              <a:off x="10984767" y="2297373"/>
              <a:ext cx="996218" cy="855402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Freihandform 17"/>
          <p:cNvSpPr/>
          <p:nvPr/>
        </p:nvSpPr>
        <p:spPr>
          <a:xfrm>
            <a:off x="4410075" y="3019425"/>
            <a:ext cx="362126" cy="485775"/>
          </a:xfrm>
          <a:custGeom>
            <a:avLst/>
            <a:gdLst>
              <a:gd name="connsiteX0" fmla="*/ 228600 w 362126"/>
              <a:gd name="connsiteY0" fmla="*/ 485775 h 485775"/>
              <a:gd name="connsiteX1" fmla="*/ 352425 w 362126"/>
              <a:gd name="connsiteY1" fmla="*/ 228600 h 485775"/>
              <a:gd name="connsiteX2" fmla="*/ 0 w 362126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26" h="485775">
                <a:moveTo>
                  <a:pt x="228600" y="485775"/>
                </a:moveTo>
                <a:cubicBezTo>
                  <a:pt x="309562" y="397668"/>
                  <a:pt x="390525" y="309562"/>
                  <a:pt x="352425" y="228600"/>
                </a:cubicBezTo>
                <a:cubicBezTo>
                  <a:pt x="314325" y="147637"/>
                  <a:pt x="157162" y="73818"/>
                  <a:pt x="0" y="0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ihandform 18"/>
          <p:cNvSpPr/>
          <p:nvPr/>
        </p:nvSpPr>
        <p:spPr>
          <a:xfrm>
            <a:off x="7223580" y="3152774"/>
            <a:ext cx="362126" cy="626259"/>
          </a:xfrm>
          <a:custGeom>
            <a:avLst/>
            <a:gdLst>
              <a:gd name="connsiteX0" fmla="*/ 228600 w 362126"/>
              <a:gd name="connsiteY0" fmla="*/ 485775 h 485775"/>
              <a:gd name="connsiteX1" fmla="*/ 352425 w 362126"/>
              <a:gd name="connsiteY1" fmla="*/ 228600 h 485775"/>
              <a:gd name="connsiteX2" fmla="*/ 0 w 362126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26" h="485775">
                <a:moveTo>
                  <a:pt x="228600" y="485775"/>
                </a:moveTo>
                <a:cubicBezTo>
                  <a:pt x="309562" y="397668"/>
                  <a:pt x="390525" y="309562"/>
                  <a:pt x="352425" y="228600"/>
                </a:cubicBezTo>
                <a:cubicBezTo>
                  <a:pt x="314325" y="147637"/>
                  <a:pt x="157162" y="73818"/>
                  <a:pt x="0" y="0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ihandform 19"/>
          <p:cNvSpPr/>
          <p:nvPr/>
        </p:nvSpPr>
        <p:spPr>
          <a:xfrm>
            <a:off x="10788858" y="3152773"/>
            <a:ext cx="136980" cy="444523"/>
          </a:xfrm>
          <a:custGeom>
            <a:avLst/>
            <a:gdLst>
              <a:gd name="connsiteX0" fmla="*/ 228600 w 362126"/>
              <a:gd name="connsiteY0" fmla="*/ 485775 h 485775"/>
              <a:gd name="connsiteX1" fmla="*/ 352425 w 362126"/>
              <a:gd name="connsiteY1" fmla="*/ 228600 h 485775"/>
              <a:gd name="connsiteX2" fmla="*/ 0 w 362126"/>
              <a:gd name="connsiteY2" fmla="*/ 0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62126" h="485775">
                <a:moveTo>
                  <a:pt x="228600" y="485775"/>
                </a:moveTo>
                <a:cubicBezTo>
                  <a:pt x="309562" y="397668"/>
                  <a:pt x="390525" y="309562"/>
                  <a:pt x="352425" y="228600"/>
                </a:cubicBezTo>
                <a:cubicBezTo>
                  <a:pt x="314325" y="147637"/>
                  <a:pt x="157162" y="73818"/>
                  <a:pt x="0" y="0"/>
                </a:cubicBezTo>
              </a:path>
            </a:pathLst>
          </a:custGeom>
          <a:ln w="127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feld 20"/>
          <p:cNvSpPr txBox="1"/>
          <p:nvPr/>
        </p:nvSpPr>
        <p:spPr>
          <a:xfrm>
            <a:off x="615543" y="4008177"/>
            <a:ext cx="5764306" cy="149654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Is this </a:t>
            </a:r>
            <a:r>
              <a:rPr lang="en-US" sz="2200" b="1" u="sng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descriptor significantly different</a:t>
            </a: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</a:t>
            </a:r>
            <a:b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</a:b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from the </a:t>
            </a:r>
            <a:r>
              <a:rPr lang="en-US" sz="2200" b="1" u="sng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entire dimension</a:t>
            </a:r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?</a:t>
            </a:r>
          </a:p>
          <a:p>
            <a:pPr algn="ctr"/>
            <a:endParaRPr lang="en-US" sz="2200" dirty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  <a:p>
            <a:pPr algn="ctr"/>
            <a:r>
              <a:rPr lang="en-US" sz="2200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Typical example: t-test</a:t>
            </a:r>
          </a:p>
        </p:txBody>
      </p:sp>
    </p:spTree>
    <p:extLst>
      <p:ext uri="{BB962C8B-B14F-4D97-AF65-F5344CB8AC3E}">
        <p14:creationId xmlns:p14="http://schemas.microsoft.com/office/powerpoint/2010/main" val="124645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872" t="15334" r="4783" b="12658"/>
          <a:stretch/>
        </p:blipFill>
        <p:spPr>
          <a:xfrm>
            <a:off x="238125" y="2297373"/>
            <a:ext cx="11763376" cy="2505075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Statistical significance of </a:t>
            </a:r>
            <a:r>
              <a:rPr lang="en-US" b="1" dirty="0" smtClean="0"/>
              <a:t>descriptors</a:t>
            </a:r>
            <a:r>
              <a:rPr lang="en-US" dirty="0" smtClean="0"/>
              <a:t> and </a:t>
            </a:r>
            <a:r>
              <a:rPr lang="en-US" b="1" dirty="0" smtClean="0"/>
              <a:t>dimensions</a:t>
            </a:r>
            <a:endParaRPr lang="en-US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Rechteck 5"/>
          <p:cNvSpPr/>
          <p:nvPr/>
        </p:nvSpPr>
        <p:spPr>
          <a:xfrm>
            <a:off x="5308269" y="3115194"/>
            <a:ext cx="843149" cy="3286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hteck 6"/>
          <p:cNvSpPr/>
          <p:nvPr/>
        </p:nvSpPr>
        <p:spPr>
          <a:xfrm>
            <a:off x="11500401" y="3120820"/>
            <a:ext cx="351173" cy="328651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/>
        </p:nvSpPr>
        <p:spPr>
          <a:xfrm>
            <a:off x="6593914" y="3115194"/>
            <a:ext cx="1243800" cy="1278676"/>
          </a:xfrm>
          <a:prstGeom prst="rect">
            <a:avLst/>
          </a:pr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2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and Dataset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842959"/>
              </p:ext>
            </p:extLst>
          </p:nvPr>
        </p:nvGraphicFramePr>
        <p:xfrm>
          <a:off x="382419" y="3538119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23" name="Gruppieren 22"/>
          <p:cNvGrpSpPr/>
          <p:nvPr/>
        </p:nvGrpSpPr>
        <p:grpSpPr>
          <a:xfrm>
            <a:off x="692899" y="1484932"/>
            <a:ext cx="1585934" cy="1882872"/>
            <a:chOff x="777121" y="1484932"/>
            <a:chExt cx="1585934" cy="1882872"/>
          </a:xfrm>
        </p:grpSpPr>
        <p:pic>
          <p:nvPicPr>
            <p:cNvPr id="8" name="Grafik 7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22774" y="1484932"/>
              <a:ext cx="1440281" cy="1219829"/>
            </a:xfrm>
            <a:prstGeom prst="rect">
              <a:avLst/>
            </a:prstGeom>
          </p:spPr>
        </p:pic>
        <p:sp>
          <p:nvSpPr>
            <p:cNvPr id="16" name="Textfeld 15"/>
            <p:cNvSpPr txBox="1"/>
            <p:nvPr/>
          </p:nvSpPr>
          <p:spPr>
            <a:xfrm>
              <a:off x="777121" y="2453404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99 participants</a:t>
              </a:r>
            </a:p>
          </p:txBody>
        </p:sp>
      </p:grpSp>
      <p:grpSp>
        <p:nvGrpSpPr>
          <p:cNvPr id="24" name="Gruppieren 23"/>
          <p:cNvGrpSpPr/>
          <p:nvPr/>
        </p:nvGrpSpPr>
        <p:grpSpPr>
          <a:xfrm>
            <a:off x="3190403" y="2052915"/>
            <a:ext cx="1022266" cy="1314889"/>
            <a:chOff x="2833744" y="2052915"/>
            <a:chExt cx="1022266" cy="1314889"/>
          </a:xfrm>
        </p:grpSpPr>
        <p:pic>
          <p:nvPicPr>
            <p:cNvPr id="7" name="Grafik 6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954675" y="2052915"/>
              <a:ext cx="901335" cy="630038"/>
            </a:xfrm>
            <a:prstGeom prst="rect">
              <a:avLst/>
            </a:prstGeom>
          </p:spPr>
        </p:pic>
        <p:sp>
          <p:nvSpPr>
            <p:cNvPr id="17" name="Textfeld 16"/>
            <p:cNvSpPr txBox="1"/>
            <p:nvPr/>
          </p:nvSpPr>
          <p:spPr>
            <a:xfrm>
              <a:off x="2833744" y="2453404"/>
              <a:ext cx="914400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2,571 meals</a:t>
              </a:r>
            </a:p>
          </p:txBody>
        </p:sp>
      </p:grpSp>
      <p:grpSp>
        <p:nvGrpSpPr>
          <p:cNvPr id="25" name="Gruppieren 24"/>
          <p:cNvGrpSpPr/>
          <p:nvPr/>
        </p:nvGrpSpPr>
        <p:grpSpPr>
          <a:xfrm>
            <a:off x="5124239" y="1771110"/>
            <a:ext cx="2564563" cy="1596694"/>
            <a:chOff x="4762750" y="1771110"/>
            <a:chExt cx="2564563" cy="1596694"/>
          </a:xfrm>
        </p:grpSpPr>
        <p:pic>
          <p:nvPicPr>
            <p:cNvPr id="9" name="Grafik 8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4870081" y="1771110"/>
              <a:ext cx="807192" cy="780923"/>
            </a:xfrm>
            <a:prstGeom prst="rect">
              <a:avLst/>
            </a:prstGeom>
          </p:spPr>
        </p:pic>
        <p:pic>
          <p:nvPicPr>
            <p:cNvPr id="10" name="Grafik 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5853134" y="1805474"/>
              <a:ext cx="1159592" cy="777240"/>
            </a:xfrm>
            <a:prstGeom prst="rect">
              <a:avLst/>
            </a:prstGeom>
          </p:spPr>
        </p:pic>
        <p:sp>
          <p:nvSpPr>
            <p:cNvPr id="18" name="Textfeld 17"/>
            <p:cNvSpPr txBox="1"/>
            <p:nvPr/>
          </p:nvSpPr>
          <p:spPr>
            <a:xfrm>
              <a:off x="4762750" y="2453404"/>
              <a:ext cx="2564563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motives + surroundings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8600373" y="1687224"/>
            <a:ext cx="2867919" cy="1814679"/>
            <a:chOff x="7986762" y="1687224"/>
            <a:chExt cx="2867919" cy="1814679"/>
          </a:xfrm>
        </p:grpSpPr>
        <p:pic>
          <p:nvPicPr>
            <p:cNvPr id="11" name="Grafik 10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994154" y="1687224"/>
              <a:ext cx="860527" cy="857896"/>
            </a:xfrm>
            <a:prstGeom prst="rect">
              <a:avLst/>
            </a:prstGeom>
          </p:spPr>
        </p:pic>
        <p:pic>
          <p:nvPicPr>
            <p:cNvPr id="12" name="Grafik 11"/>
            <p:cNvPicPr>
              <a:picLocks noChangeAspect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142436" y="1704987"/>
              <a:ext cx="1126608" cy="893387"/>
            </a:xfrm>
            <a:prstGeom prst="rect">
              <a:avLst/>
            </a:prstGeom>
          </p:spPr>
        </p:pic>
        <p:pic>
          <p:nvPicPr>
            <p:cNvPr id="13" name="Grafik 12"/>
            <p:cNvPicPr>
              <a:picLocks noChangeAspect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9013199" y="2027819"/>
              <a:ext cx="835302" cy="711969"/>
            </a:xfrm>
            <a:prstGeom prst="rect">
              <a:avLst/>
            </a:prstGeom>
          </p:spPr>
        </p:pic>
        <p:sp>
          <p:nvSpPr>
            <p:cNvPr id="19" name="Textfeld 18"/>
            <p:cNvSpPr txBox="1"/>
            <p:nvPr/>
          </p:nvSpPr>
          <p:spPr>
            <a:xfrm>
              <a:off x="7986762" y="2587503"/>
              <a:ext cx="2564563" cy="914400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manual extraction of</a:t>
              </a:r>
              <a:b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</a:br>
              <a:r>
                <a:rPr lang="en-US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nutrition + ingredients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13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Assumption-based (automatic) selection of statistical test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30</a:t>
            </a:fld>
            <a:endParaRPr lang="en-US"/>
          </a:p>
        </p:txBody>
      </p:sp>
      <p:pic>
        <p:nvPicPr>
          <p:cNvPr id="1026" name="Picture 2" descr="https://smartexplore.dbvis.de/figures/statistical-tests-numerical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22" y="1488131"/>
            <a:ext cx="11843962" cy="227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Inhaltsplatzhalter 2"/>
          <p:cNvSpPr txBox="1">
            <a:spLocks/>
          </p:cNvSpPr>
          <p:nvPr/>
        </p:nvSpPr>
        <p:spPr>
          <a:xfrm>
            <a:off x="612915" y="4178581"/>
            <a:ext cx="10515600" cy="1918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Appropriate test is </a:t>
            </a:r>
            <a:r>
              <a:rPr lang="en-US" b="1" dirty="0" smtClean="0"/>
              <a:t>automatically selected</a:t>
            </a:r>
            <a:r>
              <a:rPr lang="en-US" dirty="0" smtClean="0"/>
              <a:t> by data/distribution properties </a:t>
            </a:r>
          </a:p>
          <a:p>
            <a:r>
              <a:rPr lang="en-US" dirty="0">
                <a:solidFill>
                  <a:schemeClr val="tx1"/>
                </a:solidFill>
              </a:rPr>
              <a:t>Based on the rules by </a:t>
            </a:r>
            <a:r>
              <a:rPr lang="en-US" dirty="0" smtClean="0">
                <a:solidFill>
                  <a:schemeClr val="tx1"/>
                </a:solidFill>
              </a:rPr>
              <a:t>Andy Field [1]</a:t>
            </a:r>
          </a:p>
          <a:p>
            <a:r>
              <a:rPr lang="en-US" dirty="0" smtClean="0"/>
              <a:t>Similar </a:t>
            </a:r>
            <a:r>
              <a:rPr lang="en-US" dirty="0"/>
              <a:t>rules for </a:t>
            </a:r>
            <a:r>
              <a:rPr lang="en-US" dirty="0" smtClean="0"/>
              <a:t>categorical and binary dimensions</a:t>
            </a:r>
            <a:endParaRPr lang="en-US" dirty="0"/>
          </a:p>
        </p:txBody>
      </p:sp>
      <p:sp>
        <p:nvSpPr>
          <p:cNvPr id="3" name="Rechteck 2"/>
          <p:cNvSpPr/>
          <p:nvPr/>
        </p:nvSpPr>
        <p:spPr>
          <a:xfrm>
            <a:off x="35625" y="6488668"/>
            <a:ext cx="808051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0000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[1] A</a:t>
            </a:r>
            <a:r>
              <a:rPr lang="en-US" sz="1600" dirty="0">
                <a:solidFill>
                  <a:srgbClr val="0000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. Field. </a:t>
            </a:r>
            <a:r>
              <a:rPr lang="en-US" sz="1600" i="1" dirty="0">
                <a:solidFill>
                  <a:srgbClr val="0000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Discovering statistics using IBM SPSS statistics</a:t>
            </a:r>
            <a:r>
              <a:rPr lang="en-US" sz="1600" dirty="0">
                <a:solidFill>
                  <a:srgbClr val="000000"/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. sage, 2013</a:t>
            </a:r>
            <a:r>
              <a:rPr lang="en-US" sz="16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09782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 based on expert user feedback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Support hypothesis generation</a:t>
            </a:r>
            <a:r>
              <a:rPr lang="en-US" dirty="0"/>
              <a:t> </a:t>
            </a:r>
            <a:br>
              <a:rPr lang="en-US" dirty="0"/>
            </a:br>
            <a:r>
              <a:rPr lang="en-US" sz="2000" dirty="0"/>
              <a:t>by including automatic algorithms e.g., subspace clustering</a:t>
            </a:r>
          </a:p>
          <a:p>
            <a:endParaRPr lang="en-US" b="1" dirty="0" smtClean="0"/>
          </a:p>
          <a:p>
            <a:r>
              <a:rPr lang="en-US" b="1" dirty="0" smtClean="0"/>
              <a:t>More data types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sz="2000" dirty="0" smtClean="0"/>
              <a:t>e.g., time series, etc.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Layout flexibility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change back and forth between classical approaches and the </a:t>
            </a:r>
            <a:r>
              <a:rPr lang="en-US" sz="2000" dirty="0" err="1" smtClean="0"/>
              <a:t>SMARTable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b="1" dirty="0" smtClean="0"/>
              <a:t>Data analytical provenance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add explicit gallery view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65" y="586731"/>
            <a:ext cx="11654435" cy="3359007"/>
          </a:xfrm>
        </p:spPr>
      </p:pic>
      <p:sp>
        <p:nvSpPr>
          <p:cNvPr id="6" name="Inhaltsplatzhalter 2"/>
          <p:cNvSpPr txBox="1">
            <a:spLocks/>
          </p:cNvSpPr>
          <p:nvPr/>
        </p:nvSpPr>
        <p:spPr>
          <a:xfrm>
            <a:off x="612915" y="4214206"/>
            <a:ext cx="10515600" cy="1918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tx1"/>
                </a:solidFill>
              </a:rPr>
              <a:t>https://smartexplore.dbvis.de</a:t>
            </a:r>
          </a:p>
          <a:p>
            <a:pPr marL="0" indent="0" algn="ctr">
              <a:buNone/>
            </a:pPr>
            <a:endParaRPr lang="en-US" sz="14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1800" dirty="0" smtClean="0">
                <a:solidFill>
                  <a:schemeClr val="tx1"/>
                </a:solidFill>
              </a:rPr>
              <a:t>@</a:t>
            </a:r>
            <a:r>
              <a:rPr lang="en-US" sz="1800" dirty="0" err="1" smtClean="0">
                <a:solidFill>
                  <a:schemeClr val="tx1"/>
                </a:solidFill>
              </a:rPr>
              <a:t>mi_blumenschein</a:t>
            </a:r>
            <a:endParaRPr lang="en-US" sz="1800" dirty="0" smtClean="0">
              <a:solidFill>
                <a:schemeClr val="tx1"/>
              </a:solidFill>
            </a:endParaRPr>
          </a:p>
          <a:p>
            <a:pPr marL="0" indent="0" algn="ctr">
              <a:buNone/>
            </a:pPr>
            <a:endParaRPr lang="en-US" sz="4000" dirty="0">
              <a:solidFill>
                <a:schemeClr val="tx1"/>
              </a:solidFill>
            </a:endParaRPr>
          </a:p>
        </p:txBody>
      </p:sp>
      <p:pic>
        <p:nvPicPr>
          <p:cNvPr id="1026" name="Picture 2" descr="Image result for twitt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90" y="5670328"/>
            <a:ext cx="461942" cy="461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187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87468"/>
              </p:ext>
            </p:extLst>
          </p:nvPr>
        </p:nvGraphicFramePr>
        <p:xfrm>
          <a:off x="382419" y="474596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75537"/>
              </p:ext>
            </p:extLst>
          </p:nvPr>
        </p:nvGraphicFramePr>
        <p:xfrm>
          <a:off x="382419" y="474596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0" y="6299930"/>
            <a:ext cx="187262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https://datavizproject.com/data-type/parallel-coordinates/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9528"/>
            <a:ext cx="313419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https://plotlyblog.tumblr.com/post/174657459542/what-is-a-splom-chart-making-scatterplot-matrices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-4808" y="6559126"/>
            <a:ext cx="1877437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https://en.wikipedia.org/wiki/Principal_component_analysis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6688723"/>
            <a:ext cx="274305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Jäckle</a:t>
            </a:r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et al. Pattern Trails: Visual Analysis of Pattern Transitions in Subspaces (VAST 2017)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509476" y="3933690"/>
            <a:ext cx="2157047" cy="2248280"/>
            <a:chOff x="4509476" y="3933690"/>
            <a:chExt cx="2157047" cy="2248280"/>
          </a:xfrm>
        </p:grpSpPr>
        <p:pic>
          <p:nvPicPr>
            <p:cNvPr id="14" name="Picture 4" descr="Image result for scatter plot matrix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" t="8538" r="6768" b="4959"/>
            <a:stretch/>
          </p:blipFill>
          <p:spPr bwMode="auto">
            <a:xfrm>
              <a:off x="4650869" y="3933690"/>
              <a:ext cx="1874261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4509476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Scatter Plot (Matrix)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790384" y="3933690"/>
            <a:ext cx="2157047" cy="2248280"/>
            <a:chOff x="6790384" y="3933690"/>
            <a:chExt cx="2157047" cy="2248280"/>
          </a:xfrm>
        </p:grpSpPr>
        <p:pic>
          <p:nvPicPr>
            <p:cNvPr id="15" name="Picture 6" descr="Image result for PC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039" r="8879" b="7406"/>
            <a:stretch/>
          </p:blipFill>
          <p:spPr bwMode="auto">
            <a:xfrm>
              <a:off x="6955919" y="3933690"/>
              <a:ext cx="182597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6790384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Projection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84349" y="3933690"/>
            <a:ext cx="2525233" cy="2248280"/>
            <a:chOff x="9284349" y="3933690"/>
            <a:chExt cx="2525233" cy="2248280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4349" y="3933690"/>
              <a:ext cx="2525233" cy="1828800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9468442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Subspace Analysis</a:t>
              </a:r>
            </a:p>
          </p:txBody>
        </p:sp>
      </p:grpSp>
      <p:sp>
        <p:nvSpPr>
          <p:cNvPr id="2" name="Rechteck 1"/>
          <p:cNvSpPr/>
          <p:nvPr/>
        </p:nvSpPr>
        <p:spPr>
          <a:xfrm>
            <a:off x="2887925" y="1021884"/>
            <a:ext cx="2820725" cy="2551982"/>
          </a:xfrm>
          <a:prstGeom prst="rect">
            <a:avLst/>
          </a:prstGeom>
          <a:solidFill>
            <a:schemeClr val="accent6">
              <a:lumMod val="60000"/>
              <a:lumOff val="40000"/>
              <a:alpha val="33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hteck 21"/>
          <p:cNvSpPr/>
          <p:nvPr/>
        </p:nvSpPr>
        <p:spPr>
          <a:xfrm>
            <a:off x="8500754" y="998621"/>
            <a:ext cx="3308828" cy="2555636"/>
          </a:xfrm>
          <a:prstGeom prst="rect">
            <a:avLst/>
          </a:prstGeom>
          <a:solidFill>
            <a:schemeClr val="accent2">
              <a:lumMod val="60000"/>
              <a:lumOff val="40000"/>
              <a:alpha val="33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5804876" y="998621"/>
            <a:ext cx="2599652" cy="2555636"/>
          </a:xfrm>
          <a:prstGeom prst="rect">
            <a:avLst/>
          </a:prstGeom>
          <a:solidFill>
            <a:schemeClr val="accent5">
              <a:lumMod val="60000"/>
              <a:lumOff val="40000"/>
              <a:alpha val="33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feld 2"/>
          <p:cNvSpPr txBox="1"/>
          <p:nvPr/>
        </p:nvSpPr>
        <p:spPr>
          <a:xfrm>
            <a:off x="3422160" y="1383475"/>
            <a:ext cx="181000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ategorical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6199698" y="1383475"/>
            <a:ext cx="181000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numerical</a:t>
            </a:r>
          </a:p>
        </p:txBody>
      </p:sp>
      <p:sp>
        <p:nvSpPr>
          <p:cNvPr id="31" name="Textfeld 30"/>
          <p:cNvSpPr txBox="1"/>
          <p:nvPr/>
        </p:nvSpPr>
        <p:spPr>
          <a:xfrm>
            <a:off x="9221930" y="1383475"/>
            <a:ext cx="1810007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binary</a:t>
            </a:r>
          </a:p>
        </p:txBody>
      </p:sp>
      <p:grpSp>
        <p:nvGrpSpPr>
          <p:cNvPr id="30" name="Gruppieren 29"/>
          <p:cNvGrpSpPr/>
          <p:nvPr/>
        </p:nvGrpSpPr>
        <p:grpSpPr>
          <a:xfrm>
            <a:off x="382419" y="3933690"/>
            <a:ext cx="3694338" cy="2248280"/>
            <a:chOff x="382419" y="3933690"/>
            <a:chExt cx="3694338" cy="2248280"/>
          </a:xfrm>
        </p:grpSpPr>
        <p:pic>
          <p:nvPicPr>
            <p:cNvPr id="32" name="Picture 2" descr="Image result for parallel coordinat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19" y="3933690"/>
              <a:ext cx="369433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1151065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Parallel Coordinates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82710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  <p:bldP spid="17" grpId="0"/>
      <p:bldP spid="2" grpId="0" animBg="1"/>
      <p:bldP spid="22" grpId="0" animBg="1"/>
      <p:bldP spid="23" grpId="0" animBg="1"/>
      <p:bldP spid="3" grpId="0"/>
      <p:bldP spid="25" grpId="0"/>
      <p:bldP spid="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8587468"/>
              </p:ext>
            </p:extLst>
          </p:nvPr>
        </p:nvGraphicFramePr>
        <p:xfrm>
          <a:off x="382419" y="474596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29" name="Tabelle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9875537"/>
              </p:ext>
            </p:extLst>
          </p:nvPr>
        </p:nvGraphicFramePr>
        <p:xfrm>
          <a:off x="382419" y="474596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0" y="6299930"/>
            <a:ext cx="187262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https://datavizproject.com/data-type/parallel-coordinates/</a:t>
            </a:r>
          </a:p>
        </p:txBody>
      </p:sp>
      <p:sp>
        <p:nvSpPr>
          <p:cNvPr id="9" name="Rechteck 8"/>
          <p:cNvSpPr/>
          <p:nvPr/>
        </p:nvSpPr>
        <p:spPr>
          <a:xfrm>
            <a:off x="0" y="6429528"/>
            <a:ext cx="3134191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https://plotlyblog.tumblr.com/post/174657459542/what-is-a-splom-chart-making-scatterplot-matrices</a:t>
            </a:r>
          </a:p>
        </p:txBody>
      </p:sp>
      <p:sp>
        <p:nvSpPr>
          <p:cNvPr id="11" name="Rechteck 10"/>
          <p:cNvSpPr/>
          <p:nvPr/>
        </p:nvSpPr>
        <p:spPr>
          <a:xfrm>
            <a:off x="-4808" y="6559126"/>
            <a:ext cx="1877437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https://en.wikipedia.org/wiki/Principal_component_analysis</a:t>
            </a:r>
          </a:p>
        </p:txBody>
      </p:sp>
      <p:sp>
        <p:nvSpPr>
          <p:cNvPr id="17" name="Rechteck 16"/>
          <p:cNvSpPr/>
          <p:nvPr/>
        </p:nvSpPr>
        <p:spPr>
          <a:xfrm>
            <a:off x="0" y="6688723"/>
            <a:ext cx="2743059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Jäckle</a:t>
            </a:r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 et al. Pattern Trails: Visual Analysis of Pattern Transitions in Subspaces (VAST 2017)</a:t>
            </a:r>
          </a:p>
        </p:txBody>
      </p:sp>
      <p:grpSp>
        <p:nvGrpSpPr>
          <p:cNvPr id="12" name="Gruppieren 11"/>
          <p:cNvGrpSpPr/>
          <p:nvPr/>
        </p:nvGrpSpPr>
        <p:grpSpPr>
          <a:xfrm>
            <a:off x="4509476" y="3933690"/>
            <a:ext cx="2157047" cy="2248280"/>
            <a:chOff x="4509476" y="3933690"/>
            <a:chExt cx="2157047" cy="2248280"/>
          </a:xfrm>
        </p:grpSpPr>
        <p:pic>
          <p:nvPicPr>
            <p:cNvPr id="14" name="Picture 4" descr="Image result for scatter plot matrix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0" t="8538" r="6768" b="4959"/>
            <a:stretch/>
          </p:blipFill>
          <p:spPr bwMode="auto">
            <a:xfrm>
              <a:off x="4650869" y="3933690"/>
              <a:ext cx="1874261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4509476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Scatter Plot (Matrix)</a:t>
              </a:r>
            </a:p>
          </p:txBody>
        </p:sp>
      </p:grpSp>
      <p:grpSp>
        <p:nvGrpSpPr>
          <p:cNvPr id="18" name="Gruppieren 17"/>
          <p:cNvGrpSpPr/>
          <p:nvPr/>
        </p:nvGrpSpPr>
        <p:grpSpPr>
          <a:xfrm>
            <a:off x="6790384" y="3933690"/>
            <a:ext cx="2157047" cy="2248280"/>
            <a:chOff x="6790384" y="3933690"/>
            <a:chExt cx="2157047" cy="2248280"/>
          </a:xfrm>
        </p:grpSpPr>
        <p:pic>
          <p:nvPicPr>
            <p:cNvPr id="15" name="Picture 6" descr="Image result for PCA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96" t="9039" r="8879" b="7406"/>
            <a:stretch/>
          </p:blipFill>
          <p:spPr bwMode="auto">
            <a:xfrm>
              <a:off x="6955919" y="3933690"/>
              <a:ext cx="1825977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feld 19"/>
            <p:cNvSpPr txBox="1"/>
            <p:nvPr/>
          </p:nvSpPr>
          <p:spPr>
            <a:xfrm>
              <a:off x="6790384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Projection</a:t>
              </a:r>
            </a:p>
          </p:txBody>
        </p:sp>
      </p:grpSp>
      <p:grpSp>
        <p:nvGrpSpPr>
          <p:cNvPr id="26" name="Gruppieren 25"/>
          <p:cNvGrpSpPr/>
          <p:nvPr/>
        </p:nvGrpSpPr>
        <p:grpSpPr>
          <a:xfrm>
            <a:off x="9284349" y="3933690"/>
            <a:ext cx="2525233" cy="2248280"/>
            <a:chOff x="9284349" y="3933690"/>
            <a:chExt cx="2525233" cy="2248280"/>
          </a:xfrm>
        </p:grpSpPr>
        <p:pic>
          <p:nvPicPr>
            <p:cNvPr id="27" name="Grafik 2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84349" y="3933690"/>
              <a:ext cx="2525233" cy="1828800"/>
            </a:xfrm>
            <a:prstGeom prst="rect">
              <a:avLst/>
            </a:prstGeom>
          </p:spPr>
        </p:pic>
        <p:sp>
          <p:nvSpPr>
            <p:cNvPr id="28" name="Textfeld 27"/>
            <p:cNvSpPr txBox="1"/>
            <p:nvPr/>
          </p:nvSpPr>
          <p:spPr>
            <a:xfrm>
              <a:off x="9468442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Subspace Analysis</a:t>
              </a:r>
            </a:p>
          </p:txBody>
        </p:sp>
      </p:grpSp>
      <p:grpSp>
        <p:nvGrpSpPr>
          <p:cNvPr id="30" name="Gruppieren 29"/>
          <p:cNvGrpSpPr/>
          <p:nvPr/>
        </p:nvGrpSpPr>
        <p:grpSpPr>
          <a:xfrm>
            <a:off x="382419" y="3933690"/>
            <a:ext cx="3694338" cy="2248280"/>
            <a:chOff x="382419" y="3933690"/>
            <a:chExt cx="3694338" cy="2248280"/>
          </a:xfrm>
        </p:grpSpPr>
        <p:pic>
          <p:nvPicPr>
            <p:cNvPr id="32" name="Picture 2" descr="Image result for parallel coordinate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19" y="3933690"/>
              <a:ext cx="3694338" cy="18288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Textfeld 32"/>
            <p:cNvSpPr txBox="1"/>
            <p:nvPr/>
          </p:nvSpPr>
          <p:spPr>
            <a:xfrm>
              <a:off x="1151065" y="5802859"/>
              <a:ext cx="2157047" cy="379111"/>
            </a:xfrm>
            <a:prstGeom prst="rect">
              <a:avLst/>
            </a:prstGeom>
          </p:spPr>
          <p:txBody>
            <a:bodyPr vert="horz" wrap="none" lIns="91440" tIns="45720" rIns="91440" bIns="45720" rtlCol="0" anchor="ctr">
              <a:normAutofit/>
            </a:bodyPr>
            <a:lstStyle/>
            <a:p>
              <a:pPr algn="ctr"/>
              <a:r>
                <a:rPr lang="en-US" sz="1600" dirty="0" smtClean="0">
                  <a:latin typeface="Microsoft JhengHei Light" panose="020B0304030504040204" pitchFamily="34" charset="-128"/>
                  <a:ea typeface="Microsoft JhengHei Light" panose="020B0304030504040204" pitchFamily="34" charset="-128"/>
                  <a:cs typeface="Microsoft JhengHei Light" panose="020B0304030504040204" pitchFamily="34" charset="-128"/>
                </a:rPr>
                <a:t>Parallel Coordinates</a:t>
              </a:r>
            </a:p>
          </p:txBody>
        </p:sp>
      </p:grpSp>
      <p:pic>
        <p:nvPicPr>
          <p:cNvPr id="34" name="Grafik 33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8218" y="1303555"/>
            <a:ext cx="1959806" cy="1554103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7488" y="1817707"/>
            <a:ext cx="1453061" cy="1238515"/>
          </a:xfrm>
          <a:prstGeom prst="rect">
            <a:avLst/>
          </a:prstGeom>
        </p:spPr>
      </p:pic>
      <p:sp>
        <p:nvSpPr>
          <p:cNvPr id="10" name="Pfeil nach oben 9"/>
          <p:cNvSpPr/>
          <p:nvPr/>
        </p:nvSpPr>
        <p:spPr>
          <a:xfrm>
            <a:off x="7724263" y="2445521"/>
            <a:ext cx="744274" cy="1390808"/>
          </a:xfrm>
          <a:prstGeom prst="upArrow">
            <a:avLst/>
          </a:prstGeom>
          <a:solidFill>
            <a:srgbClr val="4D4D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feld 12"/>
          <p:cNvSpPr txBox="1"/>
          <p:nvPr/>
        </p:nvSpPr>
        <p:spPr>
          <a:xfrm>
            <a:off x="8490231" y="2752634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check findings</a:t>
            </a:r>
          </a:p>
          <a:p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statistic validation</a:t>
            </a:r>
          </a:p>
        </p:txBody>
      </p:sp>
      <p:pic>
        <p:nvPicPr>
          <p:cNvPr id="16" name="Grafik 15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7653" y="1781933"/>
            <a:ext cx="1338648" cy="1358992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1929777" y="2838819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2400" b="1" dirty="0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change mental model</a:t>
            </a:r>
          </a:p>
        </p:txBody>
      </p:sp>
    </p:spTree>
    <p:extLst>
      <p:ext uri="{BB962C8B-B14F-4D97-AF65-F5344CB8AC3E}">
        <p14:creationId xmlns:p14="http://schemas.microsoft.com/office/powerpoint/2010/main" val="362308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809751"/>
              </p:ext>
            </p:extLst>
          </p:nvPr>
        </p:nvGraphicFramePr>
        <p:xfrm>
          <a:off x="382419" y="474596"/>
          <a:ext cx="11427163" cy="309507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67218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3970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674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3291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238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885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672186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540149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2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19366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2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62499" marR="62499" marT="31250" marB="3125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4" name="Rechteck 33"/>
          <p:cNvSpPr/>
          <p:nvPr/>
        </p:nvSpPr>
        <p:spPr>
          <a:xfrm>
            <a:off x="0" y="6688723"/>
            <a:ext cx="4267515" cy="1692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00" dirty="0" err="1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Keim</a:t>
            </a:r>
            <a:r>
              <a:rPr lang="en-US" sz="500" dirty="0">
                <a:solidFill>
                  <a:schemeClr val="bg1">
                    <a:lumMod val="75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, Daniel, et al. "Visual analytics: Definition, process, and challenges." Information visualization. Springer, Berlin, Heidelberg, 2008. 154-175.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3859857" y="672579"/>
            <a:ext cx="4469130" cy="2706663"/>
            <a:chOff x="1518612" y="726876"/>
            <a:chExt cx="4469130" cy="2706663"/>
          </a:xfrm>
        </p:grpSpPr>
        <p:sp>
          <p:nvSpPr>
            <p:cNvPr id="6" name="Rechteck 5"/>
            <p:cNvSpPr/>
            <p:nvPr/>
          </p:nvSpPr>
          <p:spPr>
            <a:xfrm>
              <a:off x="1518612" y="726876"/>
              <a:ext cx="4469130" cy="270666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softEdge rad="762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3" name="Picture 2" descr="Image result for visual analytics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951748"/>
              <a:ext cx="4248805" cy="2405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feld 9"/>
          <p:cNvSpPr txBox="1"/>
          <p:nvPr/>
        </p:nvSpPr>
        <p:spPr>
          <a:xfrm>
            <a:off x="2393712" y="3893321"/>
            <a:ext cx="914400" cy="6025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Automatic handling and aggregation of mixed data types</a:t>
            </a:r>
            <a:endParaRPr lang="en-US" sz="24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37" name="Textfeld 36"/>
          <p:cNvSpPr txBox="1"/>
          <p:nvPr/>
        </p:nvSpPr>
        <p:spPr>
          <a:xfrm>
            <a:off x="2393712" y="4538840"/>
            <a:ext cx="914400" cy="6025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Simplification of complex data transformations</a:t>
            </a:r>
            <a:endParaRPr lang="en-US" sz="24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38" name="Textfeld 37"/>
          <p:cNvSpPr txBox="1"/>
          <p:nvPr/>
        </p:nvSpPr>
        <p:spPr>
          <a:xfrm>
            <a:off x="2393712" y="5184359"/>
            <a:ext cx="914400" cy="6025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Automatic pattern identification and highlighting</a:t>
            </a:r>
            <a:endParaRPr lang="en-US" sz="24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2393712" y="5829877"/>
            <a:ext cx="914400" cy="602585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r>
              <a:rPr lang="en-US" sz="2400" dirty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Automated reliability analysis (of visual patterns)</a:t>
            </a:r>
            <a:endParaRPr lang="en-US" sz="2400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06288" y="5909463"/>
            <a:ext cx="598524" cy="468813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19145" y="5207111"/>
            <a:ext cx="565180" cy="540172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8499" y="4678691"/>
            <a:ext cx="578490" cy="357514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41314" y="3959358"/>
            <a:ext cx="526944" cy="479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38" grpId="0"/>
      <p:bldP spid="3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" name="Tabelle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2546469"/>
              </p:ext>
            </p:extLst>
          </p:nvPr>
        </p:nvGraphicFramePr>
        <p:xfrm>
          <a:off x="8142014" y="1533920"/>
          <a:ext cx="2890700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38" name="Tabelle 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3635471"/>
              </p:ext>
            </p:extLst>
          </p:nvPr>
        </p:nvGraphicFramePr>
        <p:xfrm>
          <a:off x="1204333" y="1533920"/>
          <a:ext cx="2160737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9" name="Tabel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666739"/>
              </p:ext>
            </p:extLst>
          </p:nvPr>
        </p:nvGraphicFramePr>
        <p:xfrm>
          <a:off x="3365070" y="1533920"/>
          <a:ext cx="3620664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44" name="Tabelle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880530"/>
              </p:ext>
            </p:extLst>
          </p:nvPr>
        </p:nvGraphicFramePr>
        <p:xfrm>
          <a:off x="1204333" y="1533920"/>
          <a:ext cx="8672101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hteck 5"/>
          <p:cNvSpPr/>
          <p:nvPr/>
        </p:nvSpPr>
        <p:spPr>
          <a:xfrm>
            <a:off x="1642482" y="4286250"/>
            <a:ext cx="2160737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45" name="Rechteck 44"/>
          <p:cNvSpPr/>
          <p:nvPr/>
        </p:nvSpPr>
        <p:spPr>
          <a:xfrm>
            <a:off x="4547541" y="4286250"/>
            <a:ext cx="3594473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46" name="Rechteck 45"/>
          <p:cNvSpPr/>
          <p:nvPr/>
        </p:nvSpPr>
        <p:spPr>
          <a:xfrm>
            <a:off x="8912527" y="4286250"/>
            <a:ext cx="28907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589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2.59259E-6 L 0.03607 -2.59259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7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59259E-6 L 0.0974 -2.59259E-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2.59259E-6 L 0.06289 -2.59259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38" y="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5" name="Tabelle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9000118"/>
              </p:ext>
            </p:extLst>
          </p:nvPr>
        </p:nvGraphicFramePr>
        <p:xfrm>
          <a:off x="1642483" y="1533920"/>
          <a:ext cx="2160737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6" name="Tabel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7738633"/>
              </p:ext>
            </p:extLst>
          </p:nvPr>
        </p:nvGraphicFramePr>
        <p:xfrm>
          <a:off x="4547541" y="1533920"/>
          <a:ext cx="3620664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37" name="Tabel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5427891"/>
              </p:ext>
            </p:extLst>
          </p:nvPr>
        </p:nvGraphicFramePr>
        <p:xfrm>
          <a:off x="8912526" y="1533920"/>
          <a:ext cx="2890700" cy="26620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48" name="Tabel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981106"/>
              </p:ext>
            </p:extLst>
          </p:nvPr>
        </p:nvGraphicFramePr>
        <p:xfrm>
          <a:off x="1642483" y="1524395"/>
          <a:ext cx="2160737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9" name="Tabel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495556"/>
              </p:ext>
            </p:extLst>
          </p:nvPr>
        </p:nvGraphicFramePr>
        <p:xfrm>
          <a:off x="4547541" y="1524395"/>
          <a:ext cx="3620664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0" name="Tabelle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906524"/>
              </p:ext>
            </p:extLst>
          </p:nvPr>
        </p:nvGraphicFramePr>
        <p:xfrm>
          <a:off x="8912526" y="1524395"/>
          <a:ext cx="2890700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51" name="Tabel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8840295"/>
              </p:ext>
            </p:extLst>
          </p:nvPr>
        </p:nvGraphicFramePr>
        <p:xfrm>
          <a:off x="1642482" y="3649315"/>
          <a:ext cx="2160737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2" name="Tabelle 5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6475792"/>
              </p:ext>
            </p:extLst>
          </p:nvPr>
        </p:nvGraphicFramePr>
        <p:xfrm>
          <a:off x="1642483" y="2549223"/>
          <a:ext cx="2160737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3" name="Tabelle 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664105"/>
              </p:ext>
            </p:extLst>
          </p:nvPr>
        </p:nvGraphicFramePr>
        <p:xfrm>
          <a:off x="4547541" y="2549223"/>
          <a:ext cx="3620664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4" name="Tabel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243637"/>
              </p:ext>
            </p:extLst>
          </p:nvPr>
        </p:nvGraphicFramePr>
        <p:xfrm>
          <a:off x="4547541" y="3649315"/>
          <a:ext cx="3620664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55" name="Tabelle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9403182"/>
              </p:ext>
            </p:extLst>
          </p:nvPr>
        </p:nvGraphicFramePr>
        <p:xfrm>
          <a:off x="8912526" y="2549223"/>
          <a:ext cx="2890700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56" name="Tabelle 5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5555716"/>
              </p:ext>
            </p:extLst>
          </p:nvPr>
        </p:nvGraphicFramePr>
        <p:xfrm>
          <a:off x="8912526" y="3649315"/>
          <a:ext cx="2890700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75" name="Rechteck 74"/>
          <p:cNvSpPr/>
          <p:nvPr/>
        </p:nvSpPr>
        <p:spPr>
          <a:xfrm>
            <a:off x="1642482" y="4286250"/>
            <a:ext cx="2160737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76" name="Rechteck 75"/>
          <p:cNvSpPr/>
          <p:nvPr/>
        </p:nvSpPr>
        <p:spPr>
          <a:xfrm>
            <a:off x="4547541" y="4286250"/>
            <a:ext cx="3594473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77" name="Rechteck 76"/>
          <p:cNvSpPr/>
          <p:nvPr/>
        </p:nvSpPr>
        <p:spPr>
          <a:xfrm>
            <a:off x="8912527" y="4286250"/>
            <a:ext cx="28907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78" name="Rechteck 77"/>
          <p:cNvSpPr/>
          <p:nvPr/>
        </p:nvSpPr>
        <p:spPr>
          <a:xfrm>
            <a:off x="800100" y="2653998"/>
            <a:ext cx="651882" cy="1098732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G2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79" name="Rechteck 78"/>
          <p:cNvSpPr/>
          <p:nvPr/>
        </p:nvSpPr>
        <p:spPr>
          <a:xfrm>
            <a:off x="800100" y="1579396"/>
            <a:ext cx="651882" cy="549366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G1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80" name="Rechteck 79"/>
          <p:cNvSpPr/>
          <p:nvPr/>
        </p:nvSpPr>
        <p:spPr>
          <a:xfrm>
            <a:off x="800100" y="4277965"/>
            <a:ext cx="651882" cy="549366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G3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1852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2.70833E-6 -0.0585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4.375E-6 -0.0585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81481E-6 L 8.33333E-7 -0.05856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4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L 8.33333E-7 0.0152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1.85185E-6 L -4.375E-6 0.01528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85185E-6 L 2.70833E-6 0.015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22222E-6 L 2.70833E-6 0.0930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22222E-6 L -0.00117 0.0930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" y="465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8.33333E-7 0.0930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653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1125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3.33333E-6 L -2.70833E-6 0.112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33333E-6 L 8.33333E-7 0.1125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18ED46-D77B-48C5-A15C-97721BB4DD74}" type="slidenum">
              <a:rPr lang="en-US" smtClean="0"/>
              <a:t>9</a:t>
            </a:fld>
            <a:endParaRPr lang="en-US"/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827919"/>
              </p:ext>
            </p:extLst>
          </p:nvPr>
        </p:nvGraphicFramePr>
        <p:xfrm>
          <a:off x="1642483" y="1124345"/>
          <a:ext cx="2160737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id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sex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age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bmi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0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130055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35.4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6293283"/>
              </p:ext>
            </p:extLst>
          </p:nvPr>
        </p:nvGraphicFramePr>
        <p:xfrm>
          <a:off x="4547541" y="1124345"/>
          <a:ext cx="3620664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meal</a:t>
                      </a:r>
                      <a:r>
                        <a:rPr lang="en-US" sz="1000" baseline="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 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type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day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where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with</a:t>
                      </a:r>
                      <a:b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</a:b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whom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before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mood after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alone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lunch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mo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restaur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7" name="Tabel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552586"/>
              </p:ext>
            </p:extLst>
          </p:nvPr>
        </p:nvGraphicFramePr>
        <p:xfrm>
          <a:off x="8912526" y="1124345"/>
          <a:ext cx="2890700" cy="10139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464576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fish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meat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milk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eggs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Rechteck 7"/>
          <p:cNvSpPr/>
          <p:nvPr/>
        </p:nvSpPr>
        <p:spPr>
          <a:xfrm>
            <a:off x="1642482" y="5057775"/>
            <a:ext cx="2160737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A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4547541" y="5057775"/>
            <a:ext cx="3594473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B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8912527" y="5057775"/>
            <a:ext cx="2890700" cy="4000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Subspace C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0884201"/>
              </p:ext>
            </p:extLst>
          </p:nvPr>
        </p:nvGraphicFramePr>
        <p:xfrm>
          <a:off x="1642482" y="4287490"/>
          <a:ext cx="2160737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m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24.7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2" name="Tabel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15520"/>
              </p:ext>
            </p:extLst>
          </p:nvPr>
        </p:nvGraphicFramePr>
        <p:xfrm>
          <a:off x="1642483" y="2653998"/>
          <a:ext cx="2160737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41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8802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037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66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25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5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62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28.2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3" name="Tabel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1739353"/>
              </p:ext>
            </p:extLst>
          </p:nvPr>
        </p:nvGraphicFramePr>
        <p:xfrm>
          <a:off x="4547541" y="2653998"/>
          <a:ext cx="3620664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breakfast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tu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home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we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tea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th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colleg</a:t>
                      </a: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.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1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supper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work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family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2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3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4" name="Tabel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188309"/>
              </p:ext>
            </p:extLst>
          </p:nvPr>
        </p:nvGraphicFramePr>
        <p:xfrm>
          <a:off x="4528491" y="4287490"/>
          <a:ext cx="3620664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88794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2016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snack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sa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friends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4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graphicFrame>
        <p:nvGraphicFramePr>
          <p:cNvPr id="15" name="Tabel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3407528"/>
              </p:ext>
            </p:extLst>
          </p:nvPr>
        </p:nvGraphicFramePr>
        <p:xfrm>
          <a:off x="8912526" y="2653998"/>
          <a:ext cx="2890700" cy="109873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496345"/>
              </p:ext>
            </p:extLst>
          </p:nvPr>
        </p:nvGraphicFramePr>
        <p:xfrm>
          <a:off x="8912526" y="4287490"/>
          <a:ext cx="2890700" cy="549366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578140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3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4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5"/>
                    </a:ext>
                  </a:extLst>
                </a:gridCol>
                <a:gridCol w="578140">
                  <a:extLst>
                    <a:ext uri="{9D8B030D-6E8A-4147-A177-3AD203B41FA5}">
                      <a16:colId xmlns="" xmlns:a16="http://schemas.microsoft.com/office/drawing/2014/main" val="20016"/>
                    </a:ext>
                  </a:extLst>
                </a:gridCol>
              </a:tblGrid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n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y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4683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OfficinaSansITCStd Book" panose="02000506040000020004" pitchFamily="50" charset="0"/>
                        </a:rPr>
                        <a:t>…</a:t>
                      </a:r>
                      <a:endParaRPr lang="en-US" sz="1000" dirty="0">
                        <a:solidFill>
                          <a:schemeClr val="bg1">
                            <a:lumMod val="75000"/>
                          </a:schemeClr>
                        </a:solidFill>
                        <a:latin typeface="OfficinaSansITCStd Book" panose="02000506040000020004" pitchFamily="50" charset="0"/>
                      </a:endParaRPr>
                    </a:p>
                  </a:txBody>
                  <a:tcPr marL="53755" marR="53755" marT="26878" marB="26878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7" name="Rechteck 16"/>
          <p:cNvSpPr/>
          <p:nvPr/>
        </p:nvSpPr>
        <p:spPr>
          <a:xfrm>
            <a:off x="800100" y="2653998"/>
            <a:ext cx="651882" cy="1098732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G2</a:t>
            </a:r>
          </a:p>
        </p:txBody>
      </p:sp>
      <p:sp>
        <p:nvSpPr>
          <p:cNvPr id="18" name="Rechteck 17"/>
          <p:cNvSpPr/>
          <p:nvPr/>
        </p:nvSpPr>
        <p:spPr>
          <a:xfrm>
            <a:off x="800100" y="1579396"/>
            <a:ext cx="651882" cy="549366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G1</a:t>
            </a:r>
          </a:p>
        </p:txBody>
      </p:sp>
      <p:sp>
        <p:nvSpPr>
          <p:cNvPr id="19" name="Rechteck 18"/>
          <p:cNvSpPr/>
          <p:nvPr/>
        </p:nvSpPr>
        <p:spPr>
          <a:xfrm>
            <a:off x="800100" y="4277965"/>
            <a:ext cx="651882" cy="549366"/>
          </a:xfrm>
          <a:prstGeom prst="rect">
            <a:avLst/>
          </a:prstGeom>
          <a:solidFill>
            <a:srgbClr val="C9C0EE"/>
          </a:solidFill>
          <a:ln w="63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G3</a:t>
            </a:r>
          </a:p>
        </p:txBody>
      </p:sp>
      <p:sp>
        <p:nvSpPr>
          <p:cNvPr id="20" name="Rechteck 19"/>
          <p:cNvSpPr/>
          <p:nvPr/>
        </p:nvSpPr>
        <p:spPr>
          <a:xfrm>
            <a:off x="4547540" y="2653998"/>
            <a:ext cx="877824" cy="109873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4852465" y="3060397"/>
            <a:ext cx="268300" cy="276773"/>
          </a:xfrm>
          <a:prstGeom prst="rect">
            <a:avLst/>
          </a:prstGeom>
        </p:spPr>
      </p:pic>
      <p:sp>
        <p:nvSpPr>
          <p:cNvPr id="22" name="Rechteck 21"/>
          <p:cNvSpPr/>
          <p:nvPr/>
        </p:nvSpPr>
        <p:spPr>
          <a:xfrm>
            <a:off x="4547540" y="4287490"/>
            <a:ext cx="877824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hteck 22"/>
          <p:cNvSpPr/>
          <p:nvPr/>
        </p:nvSpPr>
        <p:spPr>
          <a:xfrm>
            <a:off x="4547540" y="1588922"/>
            <a:ext cx="877824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rafik 2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4852302" y="4423786"/>
            <a:ext cx="268300" cy="276773"/>
          </a:xfrm>
          <a:prstGeom prst="rect">
            <a:avLst/>
          </a:prstGeom>
        </p:spPr>
      </p:pic>
      <p:pic>
        <p:nvPicPr>
          <p:cNvPr id="28" name="Grafik 2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4852302" y="1730560"/>
            <a:ext cx="268300" cy="276773"/>
          </a:xfrm>
          <a:prstGeom prst="rect">
            <a:avLst/>
          </a:prstGeom>
        </p:spPr>
      </p:pic>
      <p:sp>
        <p:nvSpPr>
          <p:cNvPr id="29" name="Rechteck 28"/>
          <p:cNvSpPr/>
          <p:nvPr/>
        </p:nvSpPr>
        <p:spPr>
          <a:xfrm>
            <a:off x="5449619" y="2653998"/>
            <a:ext cx="393192" cy="1098732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hteck 29"/>
          <p:cNvSpPr/>
          <p:nvPr/>
        </p:nvSpPr>
        <p:spPr>
          <a:xfrm>
            <a:off x="5444413" y="4287490"/>
            <a:ext cx="393192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hteck 30"/>
          <p:cNvSpPr/>
          <p:nvPr/>
        </p:nvSpPr>
        <p:spPr>
          <a:xfrm>
            <a:off x="5444413" y="1588922"/>
            <a:ext cx="393192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hteck 31"/>
          <p:cNvSpPr/>
          <p:nvPr/>
        </p:nvSpPr>
        <p:spPr>
          <a:xfrm>
            <a:off x="5858555" y="1588922"/>
            <a:ext cx="557875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hteck 32"/>
          <p:cNvSpPr/>
          <p:nvPr/>
        </p:nvSpPr>
        <p:spPr>
          <a:xfrm>
            <a:off x="6443220" y="1588922"/>
            <a:ext cx="557875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hteck 33"/>
          <p:cNvSpPr/>
          <p:nvPr/>
        </p:nvSpPr>
        <p:spPr>
          <a:xfrm>
            <a:off x="5866370" y="2653996"/>
            <a:ext cx="557875" cy="1098733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hteck 34"/>
          <p:cNvSpPr/>
          <p:nvPr/>
        </p:nvSpPr>
        <p:spPr>
          <a:xfrm>
            <a:off x="5858554" y="4287491"/>
            <a:ext cx="557875" cy="549366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hteck 35"/>
          <p:cNvSpPr/>
          <p:nvPr/>
        </p:nvSpPr>
        <p:spPr>
          <a:xfrm>
            <a:off x="6451597" y="2653995"/>
            <a:ext cx="557875" cy="1098733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hteck 36"/>
          <p:cNvSpPr/>
          <p:nvPr/>
        </p:nvSpPr>
        <p:spPr>
          <a:xfrm>
            <a:off x="6443220" y="4287489"/>
            <a:ext cx="557875" cy="549367"/>
          </a:xfrm>
          <a:prstGeom prst="rect">
            <a:avLst/>
          </a:prstGeom>
          <a:solidFill>
            <a:schemeClr val="accent6">
              <a:lumMod val="60000"/>
              <a:lumOff val="40000"/>
              <a:alpha val="70000"/>
            </a:schemeClr>
          </a:solidFill>
          <a:ln w="31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Grafik 3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5506859" y="1715692"/>
            <a:ext cx="268300" cy="276773"/>
          </a:xfrm>
          <a:prstGeom prst="rect">
            <a:avLst/>
          </a:prstGeom>
        </p:spPr>
      </p:pic>
      <p:pic>
        <p:nvPicPr>
          <p:cNvPr id="39" name="Grafik 3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5506859" y="3060396"/>
            <a:ext cx="268300" cy="276773"/>
          </a:xfrm>
          <a:prstGeom prst="rect">
            <a:avLst/>
          </a:prstGeom>
        </p:spPr>
      </p:pic>
      <p:pic>
        <p:nvPicPr>
          <p:cNvPr id="40" name="Grafik 39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5504079" y="4411110"/>
            <a:ext cx="268300" cy="276773"/>
          </a:xfrm>
          <a:prstGeom prst="rect">
            <a:avLst/>
          </a:prstGeom>
        </p:spPr>
      </p:pic>
      <p:pic>
        <p:nvPicPr>
          <p:cNvPr id="43" name="Grafik 4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002495" y="4411110"/>
            <a:ext cx="268300" cy="276773"/>
          </a:xfrm>
          <a:prstGeom prst="rect">
            <a:avLst/>
          </a:prstGeom>
        </p:spPr>
      </p:pic>
      <p:pic>
        <p:nvPicPr>
          <p:cNvPr id="44" name="Grafik 4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011157" y="3060396"/>
            <a:ext cx="268300" cy="276773"/>
          </a:xfrm>
          <a:prstGeom prst="rect">
            <a:avLst/>
          </a:prstGeom>
        </p:spPr>
      </p:pic>
      <p:pic>
        <p:nvPicPr>
          <p:cNvPr id="45" name="Grafik 4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002495" y="1730560"/>
            <a:ext cx="268300" cy="276773"/>
          </a:xfrm>
          <a:prstGeom prst="rect">
            <a:avLst/>
          </a:prstGeom>
        </p:spPr>
      </p:pic>
      <p:pic>
        <p:nvPicPr>
          <p:cNvPr id="46" name="Grafik 4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581926" y="1715691"/>
            <a:ext cx="268300" cy="276773"/>
          </a:xfrm>
          <a:prstGeom prst="rect">
            <a:avLst/>
          </a:prstGeom>
        </p:spPr>
      </p:pic>
      <p:pic>
        <p:nvPicPr>
          <p:cNvPr id="47" name="Grafik 46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581926" y="3056124"/>
            <a:ext cx="268300" cy="276773"/>
          </a:xfrm>
          <a:prstGeom prst="rect">
            <a:avLst/>
          </a:prstGeom>
        </p:spPr>
      </p:pic>
      <p:pic>
        <p:nvPicPr>
          <p:cNvPr id="48" name="Grafik 47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l="6437" t="7441" r="8527" b="6712"/>
          <a:stretch/>
        </p:blipFill>
        <p:spPr>
          <a:xfrm>
            <a:off x="6596384" y="4411109"/>
            <a:ext cx="268300" cy="276773"/>
          </a:xfrm>
          <a:prstGeom prst="rect">
            <a:avLst/>
          </a:prstGeom>
        </p:spPr>
      </p:pic>
      <p:sp>
        <p:nvSpPr>
          <p:cNvPr id="49" name="Rechteck 48"/>
          <p:cNvSpPr/>
          <p:nvPr/>
        </p:nvSpPr>
        <p:spPr>
          <a:xfrm>
            <a:off x="2706797" y="1588922"/>
            <a:ext cx="458010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Grafik 49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843551" y="1684575"/>
            <a:ext cx="184503" cy="358060"/>
          </a:xfrm>
          <a:prstGeom prst="rect">
            <a:avLst/>
          </a:prstGeom>
        </p:spPr>
      </p:pic>
      <p:sp>
        <p:nvSpPr>
          <p:cNvPr id="52" name="Rechteck 51"/>
          <p:cNvSpPr/>
          <p:nvPr/>
        </p:nvSpPr>
        <p:spPr>
          <a:xfrm>
            <a:off x="2228000" y="1588922"/>
            <a:ext cx="458010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Grafik 5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364754" y="1684575"/>
            <a:ext cx="184503" cy="358060"/>
          </a:xfrm>
          <a:prstGeom prst="rect">
            <a:avLst/>
          </a:prstGeom>
        </p:spPr>
      </p:pic>
      <p:sp>
        <p:nvSpPr>
          <p:cNvPr id="54" name="Rechteck 53"/>
          <p:cNvSpPr/>
          <p:nvPr/>
        </p:nvSpPr>
        <p:spPr>
          <a:xfrm>
            <a:off x="2220185" y="4287490"/>
            <a:ext cx="458010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Grafik 5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356939" y="4383143"/>
            <a:ext cx="184503" cy="358060"/>
          </a:xfrm>
          <a:prstGeom prst="rect">
            <a:avLst/>
          </a:prstGeom>
        </p:spPr>
      </p:pic>
      <p:sp>
        <p:nvSpPr>
          <p:cNvPr id="56" name="Rechteck 55"/>
          <p:cNvSpPr/>
          <p:nvPr/>
        </p:nvSpPr>
        <p:spPr>
          <a:xfrm>
            <a:off x="2704986" y="4287490"/>
            <a:ext cx="458010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7" name="Grafik 5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841740" y="4383143"/>
            <a:ext cx="184503" cy="358060"/>
          </a:xfrm>
          <a:prstGeom prst="rect">
            <a:avLst/>
          </a:prstGeom>
        </p:spPr>
      </p:pic>
      <p:sp>
        <p:nvSpPr>
          <p:cNvPr id="58" name="Rechteck 57"/>
          <p:cNvSpPr/>
          <p:nvPr/>
        </p:nvSpPr>
        <p:spPr>
          <a:xfrm>
            <a:off x="3189786" y="4287490"/>
            <a:ext cx="575333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Grafik 5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3385201" y="4383143"/>
            <a:ext cx="184503" cy="358060"/>
          </a:xfrm>
          <a:prstGeom prst="rect">
            <a:avLst/>
          </a:prstGeom>
        </p:spPr>
      </p:pic>
      <p:sp>
        <p:nvSpPr>
          <p:cNvPr id="60" name="Rechteck 59"/>
          <p:cNvSpPr/>
          <p:nvPr/>
        </p:nvSpPr>
        <p:spPr>
          <a:xfrm>
            <a:off x="3189022" y="1587211"/>
            <a:ext cx="581907" cy="555920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Grafik 6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3387724" y="1686141"/>
            <a:ext cx="184503" cy="358060"/>
          </a:xfrm>
          <a:prstGeom prst="rect">
            <a:avLst/>
          </a:prstGeom>
        </p:spPr>
      </p:pic>
      <p:sp>
        <p:nvSpPr>
          <p:cNvPr id="62" name="Rechteck 61"/>
          <p:cNvSpPr/>
          <p:nvPr/>
        </p:nvSpPr>
        <p:spPr>
          <a:xfrm>
            <a:off x="2228000" y="2653995"/>
            <a:ext cx="458010" cy="1098732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fik 6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364754" y="3024331"/>
            <a:ext cx="184503" cy="358060"/>
          </a:xfrm>
          <a:prstGeom prst="rect">
            <a:avLst/>
          </a:prstGeom>
        </p:spPr>
      </p:pic>
      <p:sp>
        <p:nvSpPr>
          <p:cNvPr id="64" name="Rechteck 63"/>
          <p:cNvSpPr/>
          <p:nvPr/>
        </p:nvSpPr>
        <p:spPr>
          <a:xfrm>
            <a:off x="2721600" y="2653994"/>
            <a:ext cx="458010" cy="1098733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Grafik 6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2858354" y="3024330"/>
            <a:ext cx="184503" cy="358060"/>
          </a:xfrm>
          <a:prstGeom prst="rect">
            <a:avLst/>
          </a:prstGeom>
        </p:spPr>
      </p:pic>
      <p:sp>
        <p:nvSpPr>
          <p:cNvPr id="66" name="Rechteck 65"/>
          <p:cNvSpPr/>
          <p:nvPr/>
        </p:nvSpPr>
        <p:spPr>
          <a:xfrm>
            <a:off x="3201325" y="2649154"/>
            <a:ext cx="569603" cy="1103574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7" name="Grafik 6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3393875" y="3021911"/>
            <a:ext cx="184503" cy="358060"/>
          </a:xfrm>
          <a:prstGeom prst="rect">
            <a:avLst/>
          </a:prstGeom>
        </p:spPr>
      </p:pic>
      <p:sp>
        <p:nvSpPr>
          <p:cNvPr id="68" name="Rechteck 67"/>
          <p:cNvSpPr/>
          <p:nvPr/>
        </p:nvSpPr>
        <p:spPr>
          <a:xfrm>
            <a:off x="7027885" y="1588922"/>
            <a:ext cx="530352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9" name="Grafik 6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200810" y="1684575"/>
            <a:ext cx="184503" cy="358060"/>
          </a:xfrm>
          <a:prstGeom prst="rect">
            <a:avLst/>
          </a:prstGeom>
        </p:spPr>
      </p:pic>
      <p:sp>
        <p:nvSpPr>
          <p:cNvPr id="70" name="Rechteck 69"/>
          <p:cNvSpPr/>
          <p:nvPr/>
        </p:nvSpPr>
        <p:spPr>
          <a:xfrm>
            <a:off x="7040254" y="2649153"/>
            <a:ext cx="530352" cy="1103573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Grafik 70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213179" y="3021909"/>
            <a:ext cx="184503" cy="358060"/>
          </a:xfrm>
          <a:prstGeom prst="rect">
            <a:avLst/>
          </a:prstGeom>
        </p:spPr>
      </p:pic>
      <p:sp>
        <p:nvSpPr>
          <p:cNvPr id="72" name="Rechteck 71"/>
          <p:cNvSpPr/>
          <p:nvPr/>
        </p:nvSpPr>
        <p:spPr>
          <a:xfrm>
            <a:off x="7594089" y="1587211"/>
            <a:ext cx="555066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Grafik 72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779371" y="1682864"/>
            <a:ext cx="184503" cy="358060"/>
          </a:xfrm>
          <a:prstGeom prst="rect">
            <a:avLst/>
          </a:prstGeom>
        </p:spPr>
      </p:pic>
      <p:sp>
        <p:nvSpPr>
          <p:cNvPr id="74" name="Rechteck 73"/>
          <p:cNvSpPr/>
          <p:nvPr/>
        </p:nvSpPr>
        <p:spPr>
          <a:xfrm>
            <a:off x="7602327" y="2649154"/>
            <a:ext cx="546828" cy="1103572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5" name="Grafik 74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783490" y="3021910"/>
            <a:ext cx="184503" cy="358060"/>
          </a:xfrm>
          <a:prstGeom prst="rect">
            <a:avLst/>
          </a:prstGeom>
        </p:spPr>
      </p:pic>
      <p:sp>
        <p:nvSpPr>
          <p:cNvPr id="76" name="Rechteck 75"/>
          <p:cNvSpPr/>
          <p:nvPr/>
        </p:nvSpPr>
        <p:spPr>
          <a:xfrm>
            <a:off x="7600637" y="4287491"/>
            <a:ext cx="548517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7" name="Grafik 76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782644" y="4383144"/>
            <a:ext cx="184503" cy="358060"/>
          </a:xfrm>
          <a:prstGeom prst="rect">
            <a:avLst/>
          </a:prstGeom>
        </p:spPr>
      </p:pic>
      <p:sp>
        <p:nvSpPr>
          <p:cNvPr id="78" name="Rechteck 77"/>
          <p:cNvSpPr/>
          <p:nvPr/>
        </p:nvSpPr>
        <p:spPr>
          <a:xfrm>
            <a:off x="7037892" y="4287491"/>
            <a:ext cx="530352" cy="549366"/>
          </a:xfrm>
          <a:prstGeom prst="rect">
            <a:avLst/>
          </a:prstGeom>
          <a:solidFill>
            <a:schemeClr val="accent5">
              <a:lumMod val="60000"/>
              <a:lumOff val="40000"/>
              <a:alpha val="70000"/>
            </a:schemeClr>
          </a:solidFill>
          <a:ln w="31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9" name="Grafik 78"/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2462" t="4917" r="13225" b="6750"/>
          <a:stretch/>
        </p:blipFill>
        <p:spPr>
          <a:xfrm>
            <a:off x="7210817" y="4383144"/>
            <a:ext cx="184503" cy="358060"/>
          </a:xfrm>
          <a:prstGeom prst="rect">
            <a:avLst/>
          </a:prstGeom>
        </p:spPr>
      </p:pic>
      <p:sp>
        <p:nvSpPr>
          <p:cNvPr id="80" name="Rechteck 79"/>
          <p:cNvSpPr/>
          <p:nvPr/>
        </p:nvSpPr>
        <p:spPr>
          <a:xfrm>
            <a:off x="8912082" y="1579396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hteck 80"/>
          <p:cNvSpPr/>
          <p:nvPr/>
        </p:nvSpPr>
        <p:spPr>
          <a:xfrm>
            <a:off x="9494928" y="1579396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hteck 81"/>
          <p:cNvSpPr/>
          <p:nvPr/>
        </p:nvSpPr>
        <p:spPr>
          <a:xfrm>
            <a:off x="10077774" y="1579396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Rechteck 82"/>
          <p:cNvSpPr/>
          <p:nvPr/>
        </p:nvSpPr>
        <p:spPr>
          <a:xfrm>
            <a:off x="10660620" y="1579396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hteck 83"/>
          <p:cNvSpPr/>
          <p:nvPr/>
        </p:nvSpPr>
        <p:spPr>
          <a:xfrm>
            <a:off x="11243465" y="1579396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Rechteck 84"/>
          <p:cNvSpPr/>
          <p:nvPr/>
        </p:nvSpPr>
        <p:spPr>
          <a:xfrm>
            <a:off x="8923203" y="2657550"/>
            <a:ext cx="548640" cy="109517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hteck 85"/>
          <p:cNvSpPr/>
          <p:nvPr/>
        </p:nvSpPr>
        <p:spPr>
          <a:xfrm>
            <a:off x="9506049" y="2657550"/>
            <a:ext cx="548640" cy="109517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Rechteck 86"/>
          <p:cNvSpPr/>
          <p:nvPr/>
        </p:nvSpPr>
        <p:spPr>
          <a:xfrm>
            <a:off x="10088895" y="2657550"/>
            <a:ext cx="548640" cy="109517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hteck 87"/>
          <p:cNvSpPr/>
          <p:nvPr/>
        </p:nvSpPr>
        <p:spPr>
          <a:xfrm>
            <a:off x="10671741" y="2657550"/>
            <a:ext cx="548640" cy="109517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eck 88"/>
          <p:cNvSpPr/>
          <p:nvPr/>
        </p:nvSpPr>
        <p:spPr>
          <a:xfrm>
            <a:off x="11254586" y="2657550"/>
            <a:ext cx="548640" cy="109517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hteck 89"/>
          <p:cNvSpPr/>
          <p:nvPr/>
        </p:nvSpPr>
        <p:spPr>
          <a:xfrm>
            <a:off x="8912082" y="4285070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hteck 90"/>
          <p:cNvSpPr/>
          <p:nvPr/>
        </p:nvSpPr>
        <p:spPr>
          <a:xfrm>
            <a:off x="9494928" y="4285070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hteck 91"/>
          <p:cNvSpPr/>
          <p:nvPr/>
        </p:nvSpPr>
        <p:spPr>
          <a:xfrm>
            <a:off x="10077774" y="4285070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hteck 92"/>
          <p:cNvSpPr/>
          <p:nvPr/>
        </p:nvSpPr>
        <p:spPr>
          <a:xfrm>
            <a:off x="10660620" y="4285070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hteck 93"/>
          <p:cNvSpPr/>
          <p:nvPr/>
        </p:nvSpPr>
        <p:spPr>
          <a:xfrm>
            <a:off x="11243465" y="4285070"/>
            <a:ext cx="548640" cy="551786"/>
          </a:xfrm>
          <a:prstGeom prst="rect">
            <a:avLst/>
          </a:prstGeom>
          <a:solidFill>
            <a:schemeClr val="accent2">
              <a:lumMod val="60000"/>
              <a:lumOff val="40000"/>
              <a:alpha val="70000"/>
            </a:schemeClr>
          </a:solidFill>
          <a:ln w="31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" name="Grafik 9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8998639" y="1641273"/>
            <a:ext cx="375526" cy="389076"/>
          </a:xfrm>
          <a:prstGeom prst="rect">
            <a:avLst/>
          </a:prstGeom>
        </p:spPr>
      </p:pic>
      <p:pic>
        <p:nvPicPr>
          <p:cNvPr id="96" name="Grafik 9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9581485" y="1641273"/>
            <a:ext cx="375526" cy="389076"/>
          </a:xfrm>
          <a:prstGeom prst="rect">
            <a:avLst/>
          </a:prstGeom>
        </p:spPr>
      </p:pic>
      <p:pic>
        <p:nvPicPr>
          <p:cNvPr id="97" name="Grafik 9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164331" y="1641273"/>
            <a:ext cx="375526" cy="389076"/>
          </a:xfrm>
          <a:prstGeom prst="rect">
            <a:avLst/>
          </a:prstGeom>
        </p:spPr>
      </p:pic>
      <p:pic>
        <p:nvPicPr>
          <p:cNvPr id="98" name="Grafik 9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747177" y="1641273"/>
            <a:ext cx="375526" cy="389076"/>
          </a:xfrm>
          <a:prstGeom prst="rect">
            <a:avLst/>
          </a:prstGeom>
        </p:spPr>
      </p:pic>
      <p:pic>
        <p:nvPicPr>
          <p:cNvPr id="99" name="Grafik 9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1330022" y="1641273"/>
            <a:ext cx="375526" cy="389076"/>
          </a:xfrm>
          <a:prstGeom prst="rect">
            <a:avLst/>
          </a:prstGeom>
        </p:spPr>
      </p:pic>
      <p:pic>
        <p:nvPicPr>
          <p:cNvPr id="100" name="Grafik 99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9008999" y="2981374"/>
            <a:ext cx="375526" cy="389076"/>
          </a:xfrm>
          <a:prstGeom prst="rect">
            <a:avLst/>
          </a:prstGeom>
        </p:spPr>
      </p:pic>
      <p:pic>
        <p:nvPicPr>
          <p:cNvPr id="101" name="Grafik 100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9591845" y="2981374"/>
            <a:ext cx="375526" cy="389076"/>
          </a:xfrm>
          <a:prstGeom prst="rect">
            <a:avLst/>
          </a:prstGeom>
        </p:spPr>
      </p:pic>
      <p:pic>
        <p:nvPicPr>
          <p:cNvPr id="102" name="Grafik 101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174691" y="2981374"/>
            <a:ext cx="375526" cy="389076"/>
          </a:xfrm>
          <a:prstGeom prst="rect">
            <a:avLst/>
          </a:prstGeom>
        </p:spPr>
      </p:pic>
      <p:pic>
        <p:nvPicPr>
          <p:cNvPr id="103" name="Grafik 10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757537" y="2981374"/>
            <a:ext cx="375526" cy="389076"/>
          </a:xfrm>
          <a:prstGeom prst="rect">
            <a:avLst/>
          </a:prstGeom>
        </p:spPr>
      </p:pic>
      <p:pic>
        <p:nvPicPr>
          <p:cNvPr id="104" name="Grafik 103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1340382" y="2981374"/>
            <a:ext cx="375526" cy="389076"/>
          </a:xfrm>
          <a:prstGeom prst="rect">
            <a:avLst/>
          </a:prstGeom>
        </p:spPr>
      </p:pic>
      <p:pic>
        <p:nvPicPr>
          <p:cNvPr id="105" name="Grafik 104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8986904" y="4352127"/>
            <a:ext cx="375526" cy="389076"/>
          </a:xfrm>
          <a:prstGeom prst="rect">
            <a:avLst/>
          </a:prstGeom>
        </p:spPr>
      </p:pic>
      <p:pic>
        <p:nvPicPr>
          <p:cNvPr id="106" name="Grafik 105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9569750" y="4352127"/>
            <a:ext cx="375526" cy="389076"/>
          </a:xfrm>
          <a:prstGeom prst="rect">
            <a:avLst/>
          </a:prstGeom>
        </p:spPr>
      </p:pic>
      <p:pic>
        <p:nvPicPr>
          <p:cNvPr id="107" name="Grafik 106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152596" y="4352127"/>
            <a:ext cx="375526" cy="389076"/>
          </a:xfrm>
          <a:prstGeom prst="rect">
            <a:avLst/>
          </a:prstGeom>
        </p:spPr>
      </p:pic>
      <p:pic>
        <p:nvPicPr>
          <p:cNvPr id="108" name="Grafik 107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0735442" y="4352127"/>
            <a:ext cx="375526" cy="389076"/>
          </a:xfrm>
          <a:prstGeom prst="rect">
            <a:avLst/>
          </a:prstGeom>
        </p:spPr>
      </p:pic>
      <p:pic>
        <p:nvPicPr>
          <p:cNvPr id="109" name="Grafik 108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21298" t="55731" r="48630" b="6117"/>
          <a:stretch/>
        </p:blipFill>
        <p:spPr>
          <a:xfrm>
            <a:off x="11318287" y="4352127"/>
            <a:ext cx="375526" cy="389076"/>
          </a:xfrm>
          <a:prstGeom prst="rect">
            <a:avLst/>
          </a:prstGeom>
        </p:spPr>
      </p:pic>
      <p:sp>
        <p:nvSpPr>
          <p:cNvPr id="110" name="Rechteck 109"/>
          <p:cNvSpPr/>
          <p:nvPr/>
        </p:nvSpPr>
        <p:spPr>
          <a:xfrm>
            <a:off x="2774104" y="1730559"/>
            <a:ext cx="7040400" cy="3053403"/>
          </a:xfrm>
          <a:prstGeom prst="rect">
            <a:avLst/>
          </a:prstGeom>
          <a:solidFill>
            <a:schemeClr val="bg1">
              <a:alpha val="94000"/>
            </a:schemeClr>
          </a:solidFill>
          <a:ln>
            <a:noFill/>
          </a:ln>
          <a:effectLst>
            <a:softEdge rad="254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1" name="Textfeld 110"/>
          <p:cNvSpPr txBox="1"/>
          <p:nvPr/>
        </p:nvSpPr>
        <p:spPr>
          <a:xfrm>
            <a:off x="5750132" y="2767680"/>
            <a:ext cx="1054413" cy="105441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rmAutofit/>
          </a:bodyPr>
          <a:lstStyle/>
          <a:p>
            <a:pPr algn="ctr"/>
            <a:r>
              <a:rPr lang="en-US" sz="3600" b="1" dirty="0" err="1" smtClean="0">
                <a:latin typeface="Microsoft JhengHei Light" panose="020B0304030504040204" pitchFamily="34" charset="-128"/>
                <a:ea typeface="Microsoft JhengHei Light" panose="020B0304030504040204" pitchFamily="34" charset="-128"/>
                <a:cs typeface="Microsoft JhengHei Light" panose="020B0304030504040204" pitchFamily="34" charset="-128"/>
              </a:rPr>
              <a:t>SMARTable</a:t>
            </a:r>
            <a:endParaRPr lang="en-US" sz="3600" b="1" dirty="0" smtClean="0">
              <a:latin typeface="Microsoft JhengHei Light" panose="020B0304030504040204" pitchFamily="34" charset="-128"/>
              <a:ea typeface="Microsoft JhengHei Light" panose="020B0304030504040204" pitchFamily="34" charset="-128"/>
              <a:cs typeface="Microsoft JhengHei Light" panose="020B03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5817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4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9" grpId="0" animBg="1"/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64" grpId="0" animBg="1"/>
      <p:bldP spid="66" grpId="0" animBg="1"/>
      <p:bldP spid="68" grpId="0" animBg="1"/>
      <p:bldP spid="70" grpId="0" animBg="1"/>
      <p:bldP spid="72" grpId="0" animBg="1"/>
      <p:bldP spid="74" grpId="0" animBg="1"/>
      <p:bldP spid="76" grpId="0" animBg="1"/>
      <p:bldP spid="78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110" grpId="0" animBg="1"/>
      <p:bldP spid="111" grpId="0"/>
    </p:bldLst>
  </p:timing>
</p:sld>
</file>

<file path=ppt/theme/theme1.xml><?xml version="1.0" encoding="utf-8"?>
<a:theme xmlns:a="http://schemas.openxmlformats.org/drawingml/2006/main" name="ChairTemplate 16_9_officin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Myriad Pro">
      <a:majorFont>
        <a:latin typeface="Myriad Pro"/>
        <a:ea typeface=""/>
        <a:cs typeface=""/>
      </a:majorFont>
      <a:minorFont>
        <a:latin typeface="Myriad Pro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hairTemplate 16_9_officina" id="{D485E501-4E1C-49B7-8626-FFDCE2AC53F0}" vid="{8E6FC867-D63E-4D5A-92D1-1A6FE99242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ChairTemplate 16_9_officina</Template>
  <TotalTime>0</TotalTime>
  <Words>3524</Words>
  <Application>Microsoft Office PowerPoint</Application>
  <PresentationFormat>Breitbild</PresentationFormat>
  <Paragraphs>1959</Paragraphs>
  <Slides>32</Slides>
  <Notes>32</Notes>
  <HiddenSlides>0</HiddenSlides>
  <MMClips>1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</vt:vector>
  </HeadingPairs>
  <TitlesOfParts>
    <vt:vector size="39" baseType="lpstr">
      <vt:lpstr>Microsoft JhengHei Light</vt:lpstr>
      <vt:lpstr>Arial</vt:lpstr>
      <vt:lpstr>Calibri</vt:lpstr>
      <vt:lpstr>Myriad Pro</vt:lpstr>
      <vt:lpstr>OfficinaSansITCStd Book</vt:lpstr>
      <vt:lpstr>Wingdings</vt:lpstr>
      <vt:lpstr>ChairTemplate 16_9_officina</vt:lpstr>
      <vt:lpstr>PowerPoint-Präsentation</vt:lpstr>
      <vt:lpstr>What influences the heating behavior of people?</vt:lpstr>
      <vt:lpstr>Background and Dataset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Comparison of different meal types</vt:lpstr>
      <vt:lpstr>Comparison of different meal types</vt:lpstr>
      <vt:lpstr>Comparison of different meal types</vt:lpstr>
      <vt:lpstr>Comparison of different meal types</vt:lpstr>
      <vt:lpstr>Comparison of different meal types</vt:lpstr>
      <vt:lpstr>Comparison of different meal types</vt:lpstr>
      <vt:lpstr>Subspace with mixed data types</vt:lpstr>
      <vt:lpstr>Subspace with mixed data types</vt:lpstr>
      <vt:lpstr>Interaction within the SMARTable</vt:lpstr>
      <vt:lpstr>Normalizing Strategies</vt:lpstr>
      <vt:lpstr>Drill-down: Stacked SMARTable</vt:lpstr>
      <vt:lpstr>Drill-down: Stacked SMARTable</vt:lpstr>
      <vt:lpstr>Drill-down: Stacked SMARTable</vt:lpstr>
      <vt:lpstr>Similarity Search</vt:lpstr>
      <vt:lpstr>Similarity Search</vt:lpstr>
      <vt:lpstr>Reliability of visual patterns</vt:lpstr>
      <vt:lpstr>Can we trust the patterns which we perceive?</vt:lpstr>
      <vt:lpstr>Statistical significance of a dimension</vt:lpstr>
      <vt:lpstr>Statistical significance of a descriptor</vt:lpstr>
      <vt:lpstr>Statistical significance of descriptors and dimensions</vt:lpstr>
      <vt:lpstr>Assumption-based (automatic) selection of statistical test</vt:lpstr>
      <vt:lpstr>Future Work based on expert user feedback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Michael Hund</dc:creator>
  <cp:lastModifiedBy>Michael Blumenschein</cp:lastModifiedBy>
  <cp:revision>338</cp:revision>
  <dcterms:created xsi:type="dcterms:W3CDTF">2016-04-05T08:37:56Z</dcterms:created>
  <dcterms:modified xsi:type="dcterms:W3CDTF">2018-10-30T10:20:42Z</dcterms:modified>
</cp:coreProperties>
</file>